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7"/>
  </p:notesMasterIdLst>
  <p:handoutMasterIdLst>
    <p:handoutMasterId r:id="rId28"/>
  </p:handoutMasterIdLst>
  <p:sldIdLst>
    <p:sldId id="256" r:id="rId5"/>
    <p:sldId id="428" r:id="rId6"/>
    <p:sldId id="934" r:id="rId7"/>
    <p:sldId id="418" r:id="rId8"/>
    <p:sldId id="421" r:id="rId9"/>
    <p:sldId id="849" r:id="rId10"/>
    <p:sldId id="911" r:id="rId11"/>
    <p:sldId id="928" r:id="rId12"/>
    <p:sldId id="931" r:id="rId13"/>
    <p:sldId id="913" r:id="rId14"/>
    <p:sldId id="915" r:id="rId15"/>
    <p:sldId id="1150" r:id="rId16"/>
    <p:sldId id="921" r:id="rId17"/>
    <p:sldId id="932" r:id="rId18"/>
    <p:sldId id="924" r:id="rId19"/>
    <p:sldId id="901" r:id="rId20"/>
    <p:sldId id="1149" r:id="rId21"/>
    <p:sldId id="1154" r:id="rId22"/>
    <p:sldId id="935" r:id="rId23"/>
    <p:sldId id="414" r:id="rId24"/>
    <p:sldId id="914" r:id="rId25"/>
    <p:sldId id="324" r:id="rId26"/>
  </p:sldIdLst>
  <p:sldSz cx="9144000" cy="5143500" type="screen16x9"/>
  <p:notesSz cx="6858000" cy="9144000"/>
  <p:defaultTextStyle>
    <a:defPPr>
      <a:defRPr lang="en-US"/>
    </a:defPPr>
    <a:lvl1pPr marL="0" algn="l" defTabSz="41148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1pPr>
    <a:lvl2pPr marL="411480" algn="l" defTabSz="41148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2pPr>
    <a:lvl3pPr marL="822960" algn="l" defTabSz="41148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3pPr>
    <a:lvl4pPr marL="1234440" algn="l" defTabSz="41148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4pPr>
    <a:lvl5pPr marL="1645920" algn="l" defTabSz="41148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5pPr>
    <a:lvl6pPr marL="2057400" algn="l" defTabSz="41148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6pPr>
    <a:lvl7pPr marL="2468880" algn="l" defTabSz="41148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7pPr>
    <a:lvl8pPr marL="2880360" algn="l" defTabSz="41148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8pPr>
    <a:lvl9pPr marL="3291840" algn="l" defTabSz="41148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40" userDrawn="1">
          <p15:clr>
            <a:srgbClr val="A4A3A4"/>
          </p15:clr>
        </p15:guide>
        <p15:guide id="5" orient="horz" pos="2928" userDrawn="1">
          <p15:clr>
            <a:srgbClr val="A4A3A4"/>
          </p15:clr>
        </p15:guide>
        <p15:guide id="6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E16C1"/>
    <a:srgbClr val="4918FC"/>
    <a:srgbClr val="52BDC2"/>
    <a:srgbClr val="ECECEC"/>
    <a:srgbClr val="AB2B3A"/>
    <a:srgbClr val="758E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3" autoAdjust="0"/>
    <p:restoredTop sz="79971"/>
  </p:normalViewPr>
  <p:slideViewPr>
    <p:cSldViewPr snapToGrid="0" snapToObjects="1" showGuides="1">
      <p:cViewPr varScale="1">
        <p:scale>
          <a:sx n="106" d="100"/>
          <a:sy n="106" d="100"/>
        </p:scale>
        <p:origin x="595" y="72"/>
      </p:cViewPr>
      <p:guideLst>
        <p:guide orient="horz" pos="3140"/>
        <p:guide orient="horz" pos="2928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>
        <p:scale>
          <a:sx n="164" d="100"/>
          <a:sy n="164" d="100"/>
        </p:scale>
        <p:origin x="4904" y="-4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arten Cauwe (imec)" userId="c5c4492d-09ec-46a9-85d2-40034d6d1615" providerId="ADAL" clId="{F646546C-7D3E-4A87-B238-A261AA21F1A3}"/>
    <pc:docChg chg="undo custSel modSld sldOrd">
      <pc:chgData name="Maarten Cauwe (imec)" userId="c5c4492d-09ec-46a9-85d2-40034d6d1615" providerId="ADAL" clId="{F646546C-7D3E-4A87-B238-A261AA21F1A3}" dt="2024-10-17T19:57:23.964" v="202"/>
      <pc:docMkLst>
        <pc:docMk/>
      </pc:docMkLst>
      <pc:sldChg chg="addSp delSp modSp mod">
        <pc:chgData name="Maarten Cauwe (imec)" userId="c5c4492d-09ec-46a9-85d2-40034d6d1615" providerId="ADAL" clId="{F646546C-7D3E-4A87-B238-A261AA21F1A3}" dt="2024-10-17T17:12:38.119" v="193" actId="1076"/>
        <pc:sldMkLst>
          <pc:docMk/>
          <pc:sldMk cId="3098477878" sldId="414"/>
        </pc:sldMkLst>
        <pc:spChg chg="mod">
          <ac:chgData name="Maarten Cauwe (imec)" userId="c5c4492d-09ec-46a9-85d2-40034d6d1615" providerId="ADAL" clId="{F646546C-7D3E-4A87-B238-A261AA21F1A3}" dt="2024-10-17T16:59:20.137" v="141" actId="207"/>
          <ac:spMkLst>
            <pc:docMk/>
            <pc:sldMk cId="3098477878" sldId="414"/>
            <ac:spMk id="5" creationId="{9B82030F-1CC3-47DF-9030-4B8AA6D39AF1}"/>
          </ac:spMkLst>
        </pc:spChg>
        <pc:spChg chg="mod">
          <ac:chgData name="Maarten Cauwe (imec)" userId="c5c4492d-09ec-46a9-85d2-40034d6d1615" providerId="ADAL" clId="{F646546C-7D3E-4A87-B238-A261AA21F1A3}" dt="2024-10-17T17:09:26.258" v="175" actId="6549"/>
          <ac:spMkLst>
            <pc:docMk/>
            <pc:sldMk cId="3098477878" sldId="414"/>
            <ac:spMk id="15" creationId="{9047C21F-5F7F-4873-A05C-375474A22871}"/>
          </ac:spMkLst>
        </pc:spChg>
        <pc:spChg chg="add del mod">
          <ac:chgData name="Maarten Cauwe (imec)" userId="c5c4492d-09ec-46a9-85d2-40034d6d1615" providerId="ADAL" clId="{F646546C-7D3E-4A87-B238-A261AA21F1A3}" dt="2024-10-17T17:12:28.078" v="192" actId="1076"/>
          <ac:spMkLst>
            <pc:docMk/>
            <pc:sldMk cId="3098477878" sldId="414"/>
            <ac:spMk id="20" creationId="{A36F8806-9518-460E-AA61-6C862D397335}"/>
          </ac:spMkLst>
        </pc:spChg>
        <pc:spChg chg="mod">
          <ac:chgData name="Maarten Cauwe (imec)" userId="c5c4492d-09ec-46a9-85d2-40034d6d1615" providerId="ADAL" clId="{F646546C-7D3E-4A87-B238-A261AA21F1A3}" dt="2024-10-17T17:12:28.078" v="192" actId="1076"/>
          <ac:spMkLst>
            <pc:docMk/>
            <pc:sldMk cId="3098477878" sldId="414"/>
            <ac:spMk id="21" creationId="{4AC3C754-3E4B-F300-768F-183B33CC27F5}"/>
          </ac:spMkLst>
        </pc:spChg>
        <pc:spChg chg="add del mod">
          <ac:chgData name="Maarten Cauwe (imec)" userId="c5c4492d-09ec-46a9-85d2-40034d6d1615" providerId="ADAL" clId="{F646546C-7D3E-4A87-B238-A261AA21F1A3}" dt="2024-10-17T17:12:28.078" v="192" actId="1076"/>
          <ac:spMkLst>
            <pc:docMk/>
            <pc:sldMk cId="3098477878" sldId="414"/>
            <ac:spMk id="22" creationId="{BC27C18D-2DB1-3A1F-C691-549356868C08}"/>
          </ac:spMkLst>
        </pc:spChg>
        <pc:grpChg chg="add mod">
          <ac:chgData name="Maarten Cauwe (imec)" userId="c5c4492d-09ec-46a9-85d2-40034d6d1615" providerId="ADAL" clId="{F646546C-7D3E-4A87-B238-A261AA21F1A3}" dt="2024-10-17T17:12:14.551" v="191" actId="1035"/>
          <ac:grpSpMkLst>
            <pc:docMk/>
            <pc:sldMk cId="3098477878" sldId="414"/>
            <ac:grpSpMk id="17" creationId="{3321C1FD-D69D-5569-6DFF-4868B707D465}"/>
          </ac:grpSpMkLst>
        </pc:grpChg>
        <pc:picChg chg="add mod">
          <ac:chgData name="Maarten Cauwe (imec)" userId="c5c4492d-09ec-46a9-85d2-40034d6d1615" providerId="ADAL" clId="{F646546C-7D3E-4A87-B238-A261AA21F1A3}" dt="2024-10-17T17:11:24.808" v="182" actId="1076"/>
          <ac:picMkLst>
            <pc:docMk/>
            <pc:sldMk cId="3098477878" sldId="414"/>
            <ac:picMk id="9" creationId="{369934EE-0A7A-8ED8-39E0-D2705301B120}"/>
          </ac:picMkLst>
        </pc:picChg>
        <pc:picChg chg="add del mod modCrop">
          <ac:chgData name="Maarten Cauwe (imec)" userId="c5c4492d-09ec-46a9-85d2-40034d6d1615" providerId="ADAL" clId="{F646546C-7D3E-4A87-B238-A261AA21F1A3}" dt="2024-10-17T17:12:38.119" v="193" actId="1076"/>
          <ac:picMkLst>
            <pc:docMk/>
            <pc:sldMk cId="3098477878" sldId="414"/>
            <ac:picMk id="16" creationId="{B866DD07-CEBC-188A-2403-6523954E3237}"/>
          </ac:picMkLst>
        </pc:picChg>
        <pc:picChg chg="mod">
          <ac:chgData name="Maarten Cauwe (imec)" userId="c5c4492d-09ec-46a9-85d2-40034d6d1615" providerId="ADAL" clId="{F646546C-7D3E-4A87-B238-A261AA21F1A3}" dt="2024-10-17T17:05:36.711" v="153"/>
          <ac:picMkLst>
            <pc:docMk/>
            <pc:sldMk cId="3098477878" sldId="414"/>
            <ac:picMk id="19" creationId="{C3260284-0CA8-F1F2-0F71-FB4272137311}"/>
          </ac:picMkLst>
        </pc:picChg>
        <pc:picChg chg="add del mod">
          <ac:chgData name="Maarten Cauwe (imec)" userId="c5c4492d-09ec-46a9-85d2-40034d6d1615" providerId="ADAL" clId="{F646546C-7D3E-4A87-B238-A261AA21F1A3}" dt="2024-10-17T17:08:38.644" v="167" actId="478"/>
          <ac:picMkLst>
            <pc:docMk/>
            <pc:sldMk cId="3098477878" sldId="414"/>
            <ac:picMk id="23" creationId="{07491627-77EC-AFCD-C20F-9ABAC15AE6A4}"/>
          </ac:picMkLst>
        </pc:picChg>
      </pc:sldChg>
      <pc:sldChg chg="modSp mod">
        <pc:chgData name="Maarten Cauwe (imec)" userId="c5c4492d-09ec-46a9-85d2-40034d6d1615" providerId="ADAL" clId="{F646546C-7D3E-4A87-B238-A261AA21F1A3}" dt="2024-10-17T16:54:41.894" v="83" actId="20577"/>
        <pc:sldMkLst>
          <pc:docMk/>
          <pc:sldMk cId="1764011770" sldId="915"/>
        </pc:sldMkLst>
        <pc:spChg chg="mod">
          <ac:chgData name="Maarten Cauwe (imec)" userId="c5c4492d-09ec-46a9-85d2-40034d6d1615" providerId="ADAL" clId="{F646546C-7D3E-4A87-B238-A261AA21F1A3}" dt="2024-10-17T16:54:41.894" v="83" actId="20577"/>
          <ac:spMkLst>
            <pc:docMk/>
            <pc:sldMk cId="1764011770" sldId="915"/>
            <ac:spMk id="2" creationId="{F361FFE7-BB40-4A38-972F-E21DF45D984B}"/>
          </ac:spMkLst>
        </pc:spChg>
      </pc:sldChg>
      <pc:sldChg chg="ord">
        <pc:chgData name="Maarten Cauwe (imec)" userId="c5c4492d-09ec-46a9-85d2-40034d6d1615" providerId="ADAL" clId="{F646546C-7D3E-4A87-B238-A261AA21F1A3}" dt="2024-10-17T19:57:23.964" v="202"/>
        <pc:sldMkLst>
          <pc:docMk/>
          <pc:sldMk cId="3002784194" sldId="932"/>
        </pc:sldMkLst>
      </pc:sldChg>
      <pc:sldChg chg="modSp mod">
        <pc:chgData name="Maarten Cauwe (imec)" userId="c5c4492d-09ec-46a9-85d2-40034d6d1615" providerId="ADAL" clId="{F646546C-7D3E-4A87-B238-A261AA21F1A3}" dt="2024-10-17T16:53:42.650" v="64" actId="1036"/>
        <pc:sldMkLst>
          <pc:docMk/>
          <pc:sldMk cId="1117045630" sldId="934"/>
        </pc:sldMkLst>
        <pc:spChg chg="mod">
          <ac:chgData name="Maarten Cauwe (imec)" userId="c5c4492d-09ec-46a9-85d2-40034d6d1615" providerId="ADAL" clId="{F646546C-7D3E-4A87-B238-A261AA21F1A3}" dt="2024-10-17T16:53:42.650" v="64" actId="1036"/>
          <ac:spMkLst>
            <pc:docMk/>
            <pc:sldMk cId="1117045630" sldId="934"/>
            <ac:spMk id="21" creationId="{3DD93867-E621-B765-A818-8F3397E1A6A4}"/>
          </ac:spMkLst>
        </pc:spChg>
      </pc:sldChg>
      <pc:sldChg chg="modSp mod modAnim">
        <pc:chgData name="Maarten Cauwe (imec)" userId="c5c4492d-09ec-46a9-85d2-40034d6d1615" providerId="ADAL" clId="{F646546C-7D3E-4A87-B238-A261AA21F1A3}" dt="2024-10-17T17:15:06.579" v="197" actId="20577"/>
        <pc:sldMkLst>
          <pc:docMk/>
          <pc:sldMk cId="1296517277" sldId="935"/>
        </pc:sldMkLst>
        <pc:spChg chg="mod">
          <ac:chgData name="Maarten Cauwe (imec)" userId="c5c4492d-09ec-46a9-85d2-40034d6d1615" providerId="ADAL" clId="{F646546C-7D3E-4A87-B238-A261AA21F1A3}" dt="2024-10-17T17:14:39.787" v="196" actId="1036"/>
          <ac:spMkLst>
            <pc:docMk/>
            <pc:sldMk cId="1296517277" sldId="935"/>
            <ac:spMk id="6" creationId="{3B15F58F-3299-6749-FF07-02FCE48ABEB2}"/>
          </ac:spMkLst>
        </pc:spChg>
        <pc:spChg chg="mod">
          <ac:chgData name="Maarten Cauwe (imec)" userId="c5c4492d-09ec-46a9-85d2-40034d6d1615" providerId="ADAL" clId="{F646546C-7D3E-4A87-B238-A261AA21F1A3}" dt="2024-10-17T17:15:06.579" v="197" actId="20577"/>
          <ac:spMkLst>
            <pc:docMk/>
            <pc:sldMk cId="1296517277" sldId="935"/>
            <ac:spMk id="19" creationId="{251F7DA1-C659-5AA1-FCEE-7CA1CB4354D0}"/>
          </ac:spMkLst>
        </pc:spChg>
        <pc:spChg chg="mod">
          <ac:chgData name="Maarten Cauwe (imec)" userId="c5c4492d-09ec-46a9-85d2-40034d6d1615" providerId="ADAL" clId="{F646546C-7D3E-4A87-B238-A261AA21F1A3}" dt="2024-10-17T17:14:32.195" v="195" actId="1036"/>
          <ac:spMkLst>
            <pc:docMk/>
            <pc:sldMk cId="1296517277" sldId="935"/>
            <ac:spMk id="21" creationId="{4E801500-C011-C082-0358-34C91FA68C20}"/>
          </ac:spMkLst>
        </pc:spChg>
      </pc:sldChg>
      <pc:sldChg chg="modSp mod">
        <pc:chgData name="Maarten Cauwe (imec)" userId="c5c4492d-09ec-46a9-85d2-40034d6d1615" providerId="ADAL" clId="{F646546C-7D3E-4A87-B238-A261AA21F1A3}" dt="2024-10-17T19:53:58.955" v="200" actId="20577"/>
        <pc:sldMkLst>
          <pc:docMk/>
          <pc:sldMk cId="3334316866" sldId="1150"/>
        </pc:sldMkLst>
        <pc:spChg chg="mod">
          <ac:chgData name="Maarten Cauwe (imec)" userId="c5c4492d-09ec-46a9-85d2-40034d6d1615" providerId="ADAL" clId="{F646546C-7D3E-4A87-B238-A261AA21F1A3}" dt="2024-10-17T19:53:58.955" v="200" actId="20577"/>
          <ac:spMkLst>
            <pc:docMk/>
            <pc:sldMk cId="3334316866" sldId="1150"/>
            <ac:spMk id="6" creationId="{A778A325-D07E-1F16-E7E7-0D8873C89A9F}"/>
          </ac:spMkLst>
        </pc:spChg>
      </pc:sldChg>
      <pc:sldChg chg="modSp mod">
        <pc:chgData name="Maarten Cauwe (imec)" userId="c5c4492d-09ec-46a9-85d2-40034d6d1615" providerId="ADAL" clId="{F646546C-7D3E-4A87-B238-A261AA21F1A3}" dt="2024-10-17T17:14:07.811" v="194" actId="1076"/>
        <pc:sldMkLst>
          <pc:docMk/>
          <pc:sldMk cId="2460666620" sldId="1154"/>
        </pc:sldMkLst>
        <pc:spChg chg="mod">
          <ac:chgData name="Maarten Cauwe (imec)" userId="c5c4492d-09ec-46a9-85d2-40034d6d1615" providerId="ADAL" clId="{F646546C-7D3E-4A87-B238-A261AA21F1A3}" dt="2024-10-17T16:57:16.974" v="134" actId="20577"/>
          <ac:spMkLst>
            <pc:docMk/>
            <pc:sldMk cId="2460666620" sldId="1154"/>
            <ac:spMk id="3" creationId="{E27305AF-6C75-44EC-8E05-1EBC2E92F5EA}"/>
          </ac:spMkLst>
        </pc:spChg>
        <pc:picChg chg="mod">
          <ac:chgData name="Maarten Cauwe (imec)" userId="c5c4492d-09ec-46a9-85d2-40034d6d1615" providerId="ADAL" clId="{F646546C-7D3E-4A87-B238-A261AA21F1A3}" dt="2024-10-17T17:14:07.811" v="194" actId="1076"/>
          <ac:picMkLst>
            <pc:docMk/>
            <pc:sldMk cId="2460666620" sldId="1154"/>
            <ac:picMk id="11" creationId="{81553008-25D5-6099-5BF8-2B6F1C624232}"/>
          </ac:picMkLst>
        </pc:picChg>
        <pc:picChg chg="mod">
          <ac:chgData name="Maarten Cauwe (imec)" userId="c5c4492d-09ec-46a9-85d2-40034d6d1615" providerId="ADAL" clId="{F646546C-7D3E-4A87-B238-A261AA21F1A3}" dt="2024-10-17T17:14:07.811" v="194" actId="1076"/>
          <ac:picMkLst>
            <pc:docMk/>
            <pc:sldMk cId="2460666620" sldId="1154"/>
            <ac:picMk id="12" creationId="{ADD7A66B-62C7-830F-359F-0BD999797B9A}"/>
          </ac:picMkLst>
        </pc:picChg>
        <pc:picChg chg="mod">
          <ac:chgData name="Maarten Cauwe (imec)" userId="c5c4492d-09ec-46a9-85d2-40034d6d1615" providerId="ADAL" clId="{F646546C-7D3E-4A87-B238-A261AA21F1A3}" dt="2024-10-17T17:14:07.811" v="194" actId="1076"/>
          <ac:picMkLst>
            <pc:docMk/>
            <pc:sldMk cId="2460666620" sldId="1154"/>
            <ac:picMk id="13" creationId="{A448F55B-C775-FB54-00D8-9931284A5810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72D495-AFBC-D049-9D2A-D4CC16EF0503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152AA6-2B99-6D4C-A44D-6EF5FEC71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21936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8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375557" y="4247147"/>
            <a:ext cx="6098722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080982" y="8701475"/>
            <a:ext cx="696036" cy="230832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algn="ctr">
              <a:defRPr sz="900" b="0" i="0"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fld id="{7B91B61D-47B7-A144-8E63-D9376A6761B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928820" y="8701475"/>
            <a:ext cx="2535988" cy="230832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en-US" sz="900" b="0" i="0" cap="all" dirty="0">
                <a:solidFill>
                  <a:schemeClr val="tx1"/>
                </a:solidFill>
                <a:latin typeface="Gill Sans MT" charset="0"/>
                <a:ea typeface="Gill Sans MT" charset="0"/>
                <a:cs typeface="Gill Sans MT" charset="0"/>
              </a:rPr>
              <a:t>Confidential LIMITED USE ONLY</a:t>
            </a:r>
          </a:p>
        </p:txBody>
      </p:sp>
      <p:pic>
        <p:nvPicPr>
          <p:cNvPr id="11" name="Picture 10" descr="IMEC_log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449" y="8718306"/>
            <a:ext cx="566612" cy="197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17205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154305" indent="-154305" algn="l" defTabSz="411480" rtl="0" eaLnBrk="1" latinLnBrk="0" hangingPunct="1">
      <a:buClr>
        <a:srgbClr val="6A036A"/>
      </a:buClr>
      <a:buFont typeface="Courier New" charset="0"/>
      <a:buChar char="o"/>
      <a:defRPr sz="990" kern="1200">
        <a:solidFill>
          <a:schemeClr val="tx1"/>
        </a:solidFill>
        <a:latin typeface="Gill Sans MT" charset="0"/>
        <a:ea typeface="Gill Sans MT" charset="0"/>
        <a:cs typeface="Gill Sans MT" charset="0"/>
      </a:defRPr>
    </a:lvl1pPr>
    <a:lvl2pPr marL="565785" indent="-154305" algn="l" defTabSz="411480" rtl="0" eaLnBrk="1" latinLnBrk="0" hangingPunct="1">
      <a:buClr>
        <a:srgbClr val="007BB8"/>
      </a:buClr>
      <a:buFont typeface="Courier New" charset="0"/>
      <a:buChar char="o"/>
      <a:defRPr sz="990" kern="1200">
        <a:solidFill>
          <a:schemeClr val="tx1"/>
        </a:solidFill>
        <a:latin typeface="Gill Sans MT" charset="0"/>
        <a:ea typeface="Gill Sans MT" charset="0"/>
        <a:cs typeface="Gill Sans MT" charset="0"/>
      </a:defRPr>
    </a:lvl2pPr>
    <a:lvl3pPr marL="977265" indent="-154305" algn="l" defTabSz="411480" rtl="0" eaLnBrk="1" latinLnBrk="0" hangingPunct="1">
      <a:buClr>
        <a:srgbClr val="6A036A"/>
      </a:buClr>
      <a:buFont typeface="Courier New" charset="0"/>
      <a:buChar char="o"/>
      <a:defRPr sz="990" kern="1200">
        <a:solidFill>
          <a:schemeClr val="tx1"/>
        </a:solidFill>
        <a:latin typeface="Gill Sans MT" charset="0"/>
        <a:ea typeface="Gill Sans MT" charset="0"/>
        <a:cs typeface="Gill Sans MT" charset="0"/>
      </a:defRPr>
    </a:lvl3pPr>
    <a:lvl4pPr marL="1388745" indent="-154305" algn="l" defTabSz="411480" rtl="0" eaLnBrk="1" latinLnBrk="0" hangingPunct="1">
      <a:buClr>
        <a:srgbClr val="007BB8"/>
      </a:buClr>
      <a:buFont typeface="Courier New" charset="0"/>
      <a:buChar char="o"/>
      <a:defRPr sz="990" kern="1200">
        <a:solidFill>
          <a:schemeClr val="tx1"/>
        </a:solidFill>
        <a:latin typeface="Gill Sans MT" charset="0"/>
        <a:ea typeface="Gill Sans MT" charset="0"/>
        <a:cs typeface="Gill Sans MT" charset="0"/>
      </a:defRPr>
    </a:lvl4pPr>
    <a:lvl5pPr marL="1800225" indent="-154305" algn="l" defTabSz="411480" rtl="0" eaLnBrk="1" latinLnBrk="0" hangingPunct="1">
      <a:buClr>
        <a:srgbClr val="6A036A"/>
      </a:buClr>
      <a:buFont typeface="Courier New" charset="0"/>
      <a:buChar char="o"/>
      <a:defRPr sz="990" kern="1200">
        <a:solidFill>
          <a:schemeClr val="tx1"/>
        </a:solidFill>
        <a:latin typeface="Gill Sans MT" charset="0"/>
        <a:ea typeface="Gill Sans MT" charset="0"/>
        <a:cs typeface="Gill Sans MT" charset="0"/>
      </a:defRPr>
    </a:lvl5pPr>
    <a:lvl6pPr marL="2057400" algn="l" defTabSz="411480" rtl="0" eaLnBrk="1" latinLnBrk="0" hangingPunct="1">
      <a:defRPr sz="1080" kern="1200">
        <a:solidFill>
          <a:schemeClr val="tx1"/>
        </a:solidFill>
        <a:latin typeface="+mn-lt"/>
        <a:ea typeface="+mn-ea"/>
        <a:cs typeface="+mn-cs"/>
      </a:defRPr>
    </a:lvl6pPr>
    <a:lvl7pPr marL="2468880" algn="l" defTabSz="411480" rtl="0" eaLnBrk="1" latinLnBrk="0" hangingPunct="1">
      <a:defRPr sz="1080" kern="1200">
        <a:solidFill>
          <a:schemeClr val="tx1"/>
        </a:solidFill>
        <a:latin typeface="+mn-lt"/>
        <a:ea typeface="+mn-ea"/>
        <a:cs typeface="+mn-cs"/>
      </a:defRPr>
    </a:lvl7pPr>
    <a:lvl8pPr marL="2880360" algn="l" defTabSz="411480" rtl="0" eaLnBrk="1" latinLnBrk="0" hangingPunct="1">
      <a:defRPr sz="1080" kern="1200">
        <a:solidFill>
          <a:schemeClr val="tx1"/>
        </a:solidFill>
        <a:latin typeface="+mn-lt"/>
        <a:ea typeface="+mn-ea"/>
        <a:cs typeface="+mn-cs"/>
      </a:defRPr>
    </a:lvl8pPr>
    <a:lvl9pPr marL="3291840" algn="l" defTabSz="411480" rtl="0" eaLnBrk="1" latinLnBrk="0" hangingPunct="1">
      <a:defRPr sz="108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1B61D-47B7-A144-8E63-D9376A6761B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335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361457" y="3042176"/>
            <a:ext cx="8421086" cy="430887"/>
          </a:xfrm>
        </p:spPr>
        <p:txBody>
          <a:bodyPr wrap="square" lIns="108000" rIns="0" anchor="b">
            <a:spAutoFit/>
          </a:bodyPr>
          <a:lstStyle>
            <a:lvl1pPr algn="ctr">
              <a:defRPr sz="2200" baseline="0">
                <a:solidFill>
                  <a:schemeClr val="tx2"/>
                </a:solidFill>
              </a:defRPr>
            </a:lvl1pPr>
          </a:lstStyle>
          <a:p>
            <a:r>
              <a:rPr lang="nl-BE" dirty="0"/>
              <a:t>A SHOrt teasing title can be put here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1456" y="3398767"/>
            <a:ext cx="8421089" cy="341632"/>
          </a:xfrm>
        </p:spPr>
        <p:txBody>
          <a:bodyPr wrap="square" lIns="108000" rIns="0" anchor="t">
            <a:spAutoFit/>
          </a:bodyPr>
          <a:lstStyle>
            <a:lvl1pPr marL="0" indent="0" algn="ctr">
              <a:buNone/>
              <a:defRPr sz="1620" cap="all">
                <a:solidFill>
                  <a:schemeClr val="tx1"/>
                </a:solidFill>
              </a:defRPr>
            </a:lvl1pPr>
            <a:lvl2pPr marL="411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4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8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8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dirty="0"/>
              <a:t>Your Name here</a:t>
            </a:r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246697" y="4888978"/>
            <a:ext cx="8650606" cy="184666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marL="0" marR="0" indent="0" algn="ct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cap="all" dirty="0">
                <a:solidFill>
                  <a:schemeClr val="tx1"/>
                </a:solidFill>
              </a:rPr>
              <a:t>Restricted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4400" y="1568566"/>
            <a:ext cx="4021004" cy="120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57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Divider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52401" y="2364001"/>
            <a:ext cx="8753475" cy="424732"/>
          </a:xfrm>
        </p:spPr>
        <p:txBody>
          <a:bodyPr anchor="t"/>
          <a:lstStyle>
            <a:lvl1pPr algn="ctr"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nl-BE" dirty="0"/>
              <a:t>Click to edit Master title style</a:t>
            </a:r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5021264" y="4893997"/>
            <a:ext cx="3889374" cy="184666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en-US" sz="600" cap="all" dirty="0">
                <a:solidFill>
                  <a:schemeClr val="bg1"/>
                </a:solidFill>
              </a:rPr>
              <a:t>CONFIDENTIAL – INTERNAL USE</a:t>
            </a:r>
          </a:p>
        </p:txBody>
      </p:sp>
    </p:spTree>
    <p:extLst>
      <p:ext uri="{BB962C8B-B14F-4D97-AF65-F5344CB8AC3E}">
        <p14:creationId xmlns:p14="http://schemas.microsoft.com/office/powerpoint/2010/main" val="307958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5021264" y="4893997"/>
            <a:ext cx="3889374" cy="184666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en-US" sz="600" cap="all" dirty="0">
                <a:solidFill>
                  <a:schemeClr val="bg1"/>
                </a:solidFill>
              </a:rPr>
              <a:t>CONFIDENTIAL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473" y="4891116"/>
            <a:ext cx="554400" cy="1692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712" y="1276898"/>
            <a:ext cx="5142576" cy="256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36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0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35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 dirty="0"/>
              <a:t>Click to edit Master Subtitle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160631" y="1071563"/>
            <a:ext cx="8753475" cy="3531870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 typeface="+mj-lt"/>
              <a:buAutoNum type="arabicPeriod"/>
              <a:defRPr/>
            </a:lvl1pPr>
            <a:lvl2pPr marL="645795" indent="-234315">
              <a:buClr>
                <a:schemeClr val="tx1"/>
              </a:buClr>
              <a:buSzPct val="65000"/>
              <a:buFont typeface="+mj-lt"/>
              <a:buAutoNum type="arabicPeriod"/>
              <a:defRPr/>
            </a:lvl2pPr>
            <a:lvl3pPr marL="1050132" indent="-227172">
              <a:buClr>
                <a:schemeClr val="tx2"/>
              </a:buClr>
              <a:buSzPct val="65000"/>
              <a:buFont typeface="+mj-lt"/>
              <a:buAutoNum type="arabicPeriod"/>
              <a:defRPr/>
            </a:lvl3pPr>
            <a:lvl4pPr marL="1454468" indent="-220028">
              <a:buClr>
                <a:schemeClr val="tx1"/>
              </a:buClr>
              <a:buSzPct val="65000"/>
              <a:buFont typeface="+mj-lt"/>
              <a:buAutoNum type="arabicPeriod"/>
              <a:defRPr/>
            </a:lvl4pPr>
            <a:lvl5pPr marL="1854518" indent="-208598">
              <a:buClr>
                <a:schemeClr val="tx2"/>
              </a:buClr>
              <a:buSzPct val="65000"/>
              <a:buFont typeface="+mj-lt"/>
              <a:buAutoNum type="arabicPeriod"/>
              <a:defRPr/>
            </a:lvl5pPr>
          </a:lstStyle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457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630" y="1078230"/>
            <a:ext cx="4318000" cy="3524250"/>
          </a:xfrm>
        </p:spPr>
        <p:txBody>
          <a:bodyPr/>
          <a:lstStyle/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 dirty="0"/>
              <a:t>Click to edit Master Subtitle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4587876" y="1078230"/>
            <a:ext cx="4318000" cy="3524250"/>
          </a:xfrm>
        </p:spPr>
        <p:txBody>
          <a:bodyPr/>
          <a:lstStyle/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348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lang="en-US" sz="1800" b="0" i="0" kern="1200" cap="all" baseline="0" dirty="0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1pPr>
          </a:lstStyle>
          <a:p>
            <a:pPr marL="0" lvl="0" indent="0" algn="l" defTabSz="41148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Arial"/>
              <a:buNone/>
            </a:pPr>
            <a:r>
              <a:rPr lang="nl-BE" dirty="0"/>
              <a:t>Click to edit Master Subtitle Style</a:t>
            </a:r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4"/>
          </p:nvPr>
        </p:nvSpPr>
        <p:spPr>
          <a:xfrm>
            <a:off x="160631" y="1071563"/>
            <a:ext cx="4368652" cy="3531870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 typeface="+mj-lt"/>
              <a:buAutoNum type="arabicPeriod"/>
              <a:defRPr/>
            </a:lvl1pPr>
            <a:lvl2pPr marL="645795" indent="-234315">
              <a:buClr>
                <a:schemeClr val="tx1"/>
              </a:buClr>
              <a:buSzPct val="65000"/>
              <a:buFont typeface="+mj-lt"/>
              <a:buAutoNum type="arabicPeriod"/>
              <a:defRPr/>
            </a:lvl2pPr>
            <a:lvl3pPr marL="1050132" indent="-227172">
              <a:buClr>
                <a:schemeClr val="tx2"/>
              </a:buClr>
              <a:buSzPct val="65000"/>
              <a:buFont typeface="+mj-lt"/>
              <a:buAutoNum type="arabicPeriod"/>
              <a:defRPr/>
            </a:lvl3pPr>
            <a:lvl4pPr marL="1454468" indent="-220028">
              <a:buClr>
                <a:schemeClr val="tx1"/>
              </a:buClr>
              <a:buSzPct val="65000"/>
              <a:buFont typeface="+mj-lt"/>
              <a:buAutoNum type="arabicPeriod"/>
              <a:defRPr/>
            </a:lvl4pPr>
            <a:lvl5pPr marL="1854518" indent="-208598">
              <a:buClr>
                <a:schemeClr val="tx2"/>
              </a:buClr>
              <a:buSzPct val="65000"/>
              <a:buFont typeface="+mj-lt"/>
              <a:buAutoNum type="arabicPeriod"/>
              <a:defRPr/>
            </a:lvl5pPr>
          </a:lstStyle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5"/>
          </p:nvPr>
        </p:nvSpPr>
        <p:spPr>
          <a:xfrm>
            <a:off x="4545453" y="1071563"/>
            <a:ext cx="4368652" cy="3531870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 typeface="+mj-lt"/>
              <a:buAutoNum type="arabicPeriod"/>
              <a:defRPr/>
            </a:lvl1pPr>
            <a:lvl2pPr marL="645795" indent="-234315">
              <a:buClr>
                <a:schemeClr val="tx1"/>
              </a:buClr>
              <a:buSzPct val="65000"/>
              <a:buFont typeface="+mj-lt"/>
              <a:buAutoNum type="arabicPeriod"/>
              <a:defRPr/>
            </a:lvl2pPr>
            <a:lvl3pPr marL="1050132" indent="-227172">
              <a:buClr>
                <a:schemeClr val="tx2"/>
              </a:buClr>
              <a:buSzPct val="65000"/>
              <a:buFont typeface="+mj-lt"/>
              <a:buAutoNum type="arabicPeriod"/>
              <a:defRPr/>
            </a:lvl3pPr>
            <a:lvl4pPr marL="1454468" indent="-220028">
              <a:buClr>
                <a:schemeClr val="tx1"/>
              </a:buClr>
              <a:buSzPct val="65000"/>
              <a:buFont typeface="+mj-lt"/>
              <a:buAutoNum type="arabicPeriod"/>
              <a:defRPr/>
            </a:lvl4pPr>
            <a:lvl5pPr marL="1854518" indent="-208598">
              <a:buClr>
                <a:schemeClr val="tx2"/>
              </a:buClr>
              <a:buSzPct val="65000"/>
              <a:buFont typeface="+mj-lt"/>
              <a:buAutoNum type="arabicPeriod"/>
              <a:defRPr/>
            </a:lvl5pPr>
          </a:lstStyle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9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lang="en-US" sz="1800" b="0" i="0" kern="1200" cap="all" baseline="0" dirty="0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1pPr>
          </a:lstStyle>
          <a:p>
            <a:pPr marL="0" lvl="0" indent="0" algn="l" defTabSz="41148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Arial"/>
              <a:buNone/>
            </a:pPr>
            <a:r>
              <a:rPr lang="nl-BE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8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lour divider">
    <p:bg>
      <p:bgPr>
        <a:gradFill>
          <a:gsLst>
            <a:gs pos="0">
              <a:schemeClr val="accent6"/>
            </a:gs>
            <a:gs pos="60000">
              <a:schemeClr val="tx2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1" y="2358385"/>
            <a:ext cx="8839200" cy="424732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4" name="TextBox 3"/>
          <p:cNvSpPr txBox="1"/>
          <p:nvPr userDrawn="1"/>
        </p:nvSpPr>
        <p:spPr>
          <a:xfrm>
            <a:off x="5021264" y="4893997"/>
            <a:ext cx="3889374" cy="184666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en-US" sz="600" cap="all" dirty="0">
                <a:solidFill>
                  <a:schemeClr val="bg1"/>
                </a:solidFill>
              </a:rPr>
              <a:t>CONFIDENTIAL – INTERNAL USE</a:t>
            </a:r>
          </a:p>
        </p:txBody>
      </p:sp>
    </p:spTree>
    <p:extLst>
      <p:ext uri="{BB962C8B-B14F-4D97-AF65-F5344CB8AC3E}">
        <p14:creationId xmlns:p14="http://schemas.microsoft.com/office/powerpoint/2010/main" val="90855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68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Divider Purp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52401" y="2364001"/>
            <a:ext cx="8753475" cy="424732"/>
          </a:xfrm>
        </p:spPr>
        <p:txBody>
          <a:bodyPr anchor="t"/>
          <a:lstStyle>
            <a:lvl1pPr algn="ctr">
              <a:defRPr/>
            </a:lvl1pPr>
          </a:lstStyle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TextBox 2"/>
          <p:cNvSpPr txBox="1"/>
          <p:nvPr userDrawn="1"/>
        </p:nvSpPr>
        <p:spPr>
          <a:xfrm>
            <a:off x="5021264" y="4894325"/>
            <a:ext cx="3889374" cy="184666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en-US" sz="600" cap="all" dirty="0">
                <a:solidFill>
                  <a:schemeClr val="tx1"/>
                </a:solidFill>
              </a:rPr>
              <a:t>CONFIDENTIAL – INTERNAL USE</a:t>
            </a:r>
          </a:p>
        </p:txBody>
      </p:sp>
    </p:spTree>
    <p:extLst>
      <p:ext uri="{BB962C8B-B14F-4D97-AF65-F5344CB8AC3E}">
        <p14:creationId xmlns:p14="http://schemas.microsoft.com/office/powerpoint/2010/main" val="41675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gi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>
            <a:extLst>
              <a:ext uri="{FF2B5EF4-FFF2-40B4-BE49-F238E27FC236}">
                <a16:creationId xmlns:a16="http://schemas.microsoft.com/office/drawing/2014/main" id="{90381386-AE59-45B7-B141-B1B3BFC69EE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793" y="4867093"/>
            <a:ext cx="409852" cy="260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0631" y="236872"/>
            <a:ext cx="8753475" cy="430887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/>
          <a:p>
            <a:r>
              <a:rPr lang="nl-BE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631" y="1078230"/>
            <a:ext cx="8753475" cy="3524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40200" y="4893997"/>
            <a:ext cx="863600" cy="169277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fld id="{8836216C-5BC3-7C44-80F8-E30864FFC2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5021264" y="4883421"/>
            <a:ext cx="3889374" cy="184666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en-US" sz="600" cap="all" dirty="0">
                <a:solidFill>
                  <a:schemeClr val="tx1"/>
                </a:solidFill>
              </a:rPr>
              <a:t>Restricted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631" y="4891771"/>
            <a:ext cx="562085" cy="167966"/>
          </a:xfrm>
          <a:prstGeom prst="rect">
            <a:avLst/>
          </a:prstGeom>
        </p:spPr>
      </p:pic>
      <p:pic>
        <p:nvPicPr>
          <p:cNvPr id="8" name="Picture 7" descr="ESA Dark Blue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13174" y="0"/>
            <a:ext cx="1230825" cy="536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Image result for tas etca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6770" y="4847274"/>
            <a:ext cx="576000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ubtitle 2"/>
          <p:cNvSpPr txBox="1">
            <a:spLocks/>
          </p:cNvSpPr>
          <p:nvPr userDrawn="1"/>
        </p:nvSpPr>
        <p:spPr>
          <a:xfrm>
            <a:off x="4676079" y="4880270"/>
            <a:ext cx="3983012" cy="200055"/>
          </a:xfrm>
          <a:prstGeom prst="rect">
            <a:avLst/>
          </a:prstGeom>
        </p:spPr>
        <p:txBody>
          <a:bodyPr vert="horz" wrap="square" lIns="108000" tIns="45720" rIns="0" bIns="45720" rtlCol="0" anchor="t">
            <a:spAutoFit/>
          </a:bodyPr>
          <a:lstStyle>
            <a:lvl1pPr marL="0" indent="0" algn="ctr" defTabSz="41148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Tx/>
              <a:buNone/>
              <a:defRPr sz="1620" b="0" i="0" kern="1200" cap="all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1pPr>
            <a:lvl2pPr marL="411480" indent="0" algn="ctr" defTabSz="41148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Tx/>
              <a:buNone/>
              <a:defRPr sz="1620" b="0" i="0" kern="1200">
                <a:solidFill>
                  <a:schemeClr val="tx1">
                    <a:tint val="75000"/>
                  </a:schemeClr>
                </a:solidFill>
                <a:latin typeface="Gill Sans MT"/>
                <a:ea typeface="+mn-ea"/>
                <a:cs typeface="Gill Sans MT"/>
              </a:defRPr>
            </a:lvl2pPr>
            <a:lvl3pPr marL="822960" indent="0" algn="ctr" defTabSz="41148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Tx/>
              <a:buNone/>
              <a:defRPr sz="1440" b="0" i="0" kern="1200">
                <a:solidFill>
                  <a:schemeClr val="tx1">
                    <a:tint val="75000"/>
                  </a:schemeClr>
                </a:solidFill>
                <a:latin typeface="Gill Sans MT"/>
                <a:ea typeface="+mn-ea"/>
                <a:cs typeface="Gill Sans MT"/>
              </a:defRPr>
            </a:lvl3pPr>
            <a:lvl4pPr marL="1234440" indent="0" algn="ctr" defTabSz="41148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Tx/>
              <a:buNone/>
              <a:defRPr sz="1440" b="0" i="0" kern="1200">
                <a:solidFill>
                  <a:schemeClr val="tx1">
                    <a:tint val="75000"/>
                  </a:schemeClr>
                </a:solidFill>
                <a:latin typeface="Gill Sans MT"/>
                <a:ea typeface="+mn-ea"/>
                <a:cs typeface="Gill Sans MT"/>
              </a:defRPr>
            </a:lvl4pPr>
            <a:lvl5pPr marL="1645920" indent="0" algn="ctr" defTabSz="41148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Tx/>
              <a:buNone/>
              <a:defRPr sz="1440" b="0" i="0" kern="1200">
                <a:solidFill>
                  <a:schemeClr val="tx1">
                    <a:tint val="75000"/>
                  </a:schemeClr>
                </a:solidFill>
                <a:latin typeface="Gill Sans MT"/>
                <a:ea typeface="+mn-ea"/>
                <a:cs typeface="Gill Sans MT"/>
              </a:defRPr>
            </a:lvl5pPr>
            <a:lvl6pPr marL="2057400" indent="0" algn="ctr" defTabSz="41148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68880" indent="0" algn="ctr" defTabSz="41148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80360" indent="0" algn="ctr" defTabSz="41148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91840" indent="0" algn="ctr" defTabSz="41148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/>
              <a:t>SPCD – 15-18 October 2024 – ESTEC</a:t>
            </a:r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2871181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6" r:id="rId3"/>
    <p:sldLayoutId id="2147483656" r:id="rId4"/>
    <p:sldLayoutId id="2147483659" r:id="rId5"/>
    <p:sldLayoutId id="2147483654" r:id="rId6"/>
    <p:sldLayoutId id="2147483657" r:id="rId7"/>
    <p:sldLayoutId id="2147483655" r:id="rId8"/>
    <p:sldLayoutId id="2147483687" r:id="rId9"/>
    <p:sldLayoutId id="2147483688" r:id="rId10"/>
    <p:sldLayoutId id="214748371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411480" rtl="0" eaLnBrk="1" latinLnBrk="0" hangingPunct="1">
        <a:spcBef>
          <a:spcPct val="0"/>
        </a:spcBef>
        <a:buNone/>
        <a:defRPr sz="2200" b="0" i="0" kern="1200" cap="all">
          <a:solidFill>
            <a:schemeClr val="tx2"/>
          </a:solidFill>
          <a:latin typeface="Gill Sans MT"/>
          <a:ea typeface="+mj-ea"/>
          <a:cs typeface="Gill Sans MT"/>
        </a:defRPr>
      </a:lvl1pPr>
    </p:titleStyle>
    <p:bodyStyle>
      <a:lvl1pPr marL="308610" indent="-308610" algn="l" defTabSz="411480" rtl="0" eaLnBrk="1" latinLnBrk="0" hangingPunct="1">
        <a:spcBef>
          <a:spcPct val="20000"/>
        </a:spcBef>
        <a:buClr>
          <a:schemeClr val="tx2"/>
        </a:buClr>
        <a:buSzPct val="100000"/>
        <a:buFontTx/>
        <a:buBlip>
          <a:blip r:embed="rId17"/>
        </a:buBlip>
        <a:defRPr sz="1800" b="0" i="0" kern="1200">
          <a:solidFill>
            <a:srgbClr val="000000"/>
          </a:solidFill>
          <a:latin typeface="Gill Sans MT"/>
          <a:ea typeface="+mn-ea"/>
          <a:cs typeface="Gill Sans MT"/>
        </a:defRPr>
      </a:lvl1pPr>
      <a:lvl2pPr marL="668655" indent="-257175" algn="l" defTabSz="411480" rtl="0" eaLnBrk="1" latinLnBrk="0" hangingPunct="1">
        <a:spcBef>
          <a:spcPct val="20000"/>
        </a:spcBef>
        <a:buClr>
          <a:schemeClr val="tx2"/>
        </a:buClr>
        <a:buSzPct val="100000"/>
        <a:buFontTx/>
        <a:buBlip>
          <a:blip r:embed="rId18"/>
        </a:buBlip>
        <a:defRPr sz="1620" b="0" i="0" kern="1200">
          <a:solidFill>
            <a:srgbClr val="000000"/>
          </a:solidFill>
          <a:latin typeface="Gill Sans MT"/>
          <a:ea typeface="+mn-ea"/>
          <a:cs typeface="Gill Sans MT"/>
        </a:defRPr>
      </a:lvl2pPr>
      <a:lvl3pPr marL="1028700" indent="-205740" algn="l" defTabSz="411480" rtl="0" eaLnBrk="1" latinLnBrk="0" hangingPunct="1">
        <a:spcBef>
          <a:spcPct val="20000"/>
        </a:spcBef>
        <a:buClr>
          <a:schemeClr val="tx2"/>
        </a:buClr>
        <a:buSzPct val="100000"/>
        <a:buFontTx/>
        <a:buBlip>
          <a:blip r:embed="rId17"/>
        </a:buBlip>
        <a:defRPr sz="1440" b="0" i="0" kern="1200">
          <a:solidFill>
            <a:srgbClr val="000000"/>
          </a:solidFill>
          <a:latin typeface="Gill Sans MT"/>
          <a:ea typeface="+mn-ea"/>
          <a:cs typeface="Gill Sans MT"/>
        </a:defRPr>
      </a:lvl3pPr>
      <a:lvl4pPr marL="1440180" indent="-205740" algn="l" defTabSz="411480" rtl="0" eaLnBrk="1" latinLnBrk="0" hangingPunct="1">
        <a:spcBef>
          <a:spcPct val="20000"/>
        </a:spcBef>
        <a:buClr>
          <a:schemeClr val="tx2"/>
        </a:buClr>
        <a:buSzPct val="100000"/>
        <a:buFontTx/>
        <a:buBlip>
          <a:blip r:embed="rId18"/>
        </a:buBlip>
        <a:defRPr sz="1440" b="0" i="0" kern="1200">
          <a:solidFill>
            <a:srgbClr val="000000"/>
          </a:solidFill>
          <a:latin typeface="Gill Sans MT"/>
          <a:ea typeface="+mn-ea"/>
          <a:cs typeface="Gill Sans MT"/>
        </a:defRPr>
      </a:lvl4pPr>
      <a:lvl5pPr marL="1851660" indent="-205740" algn="l" defTabSz="411480" rtl="0" eaLnBrk="1" latinLnBrk="0" hangingPunct="1">
        <a:spcBef>
          <a:spcPct val="20000"/>
        </a:spcBef>
        <a:buClr>
          <a:schemeClr val="tx2"/>
        </a:buClr>
        <a:buSzPct val="100000"/>
        <a:buFontTx/>
        <a:buBlip>
          <a:blip r:embed="rId17"/>
        </a:buBlip>
        <a:defRPr sz="1440" b="0" i="0" kern="1200">
          <a:solidFill>
            <a:srgbClr val="000000"/>
          </a:solidFill>
          <a:latin typeface="Gill Sans MT"/>
          <a:ea typeface="+mn-ea"/>
          <a:cs typeface="Gill Sans MT"/>
        </a:defRPr>
      </a:lvl5pPr>
      <a:lvl6pPr marL="226314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5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gif"/><Relationship Id="rId4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hyperlink" Target="mailto:Stan.Heltzel@esa.int" TargetMode="Externa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emf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microsoft.com/office/2007/relationships/hdphoto" Target="../media/hdphoto5.wdp"/><Relationship Id="rId7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hyperlink" Target="https://escies.org/download/webDocumentFile?id=68305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>
            <a:extLst>
              <a:ext uri="{FF2B5EF4-FFF2-40B4-BE49-F238E27FC236}">
                <a16:creationId xmlns:a16="http://schemas.microsoft.com/office/drawing/2014/main" id="{C0A30A54-BA20-4A12-9F22-BE2B75746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748" y="1855185"/>
            <a:ext cx="1415881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1454" y="2974419"/>
            <a:ext cx="8421086" cy="769441"/>
          </a:xfrm>
        </p:spPr>
        <p:txBody>
          <a:bodyPr/>
          <a:lstStyle/>
          <a:p>
            <a:r>
              <a:rPr lang="en-US" dirty="0"/>
              <a:t>High-density PCB assemblies for space applications :    from evaluation to qualification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1454" y="3743860"/>
            <a:ext cx="8421089" cy="590931"/>
          </a:xfrm>
        </p:spPr>
        <p:txBody>
          <a:bodyPr/>
          <a:lstStyle/>
          <a:p>
            <a:r>
              <a:rPr lang="en-US" dirty="0"/>
              <a:t>m. Cauwe (imec), </a:t>
            </a:r>
            <a:r>
              <a:rPr lang="nl-NL" dirty="0"/>
              <a:t>C. NAWGHANE (IMEC), M. Van de Slyeke (ACB), </a:t>
            </a:r>
          </a:p>
          <a:p>
            <a:pPr>
              <a:spcBef>
                <a:spcPts val="0"/>
              </a:spcBef>
            </a:pPr>
            <a:r>
              <a:rPr lang="nl-NL" dirty="0"/>
              <a:t>A. </a:t>
            </a:r>
            <a:r>
              <a:rPr lang="nl-NL" dirty="0" err="1"/>
              <a:t>Coulon</a:t>
            </a:r>
            <a:r>
              <a:rPr lang="nl-NL" dirty="0"/>
              <a:t> (TAS Belgium), T. Andre (TAS Belgium), S. HELTZEL (ESA/ESTEC)</a:t>
            </a:r>
            <a:endParaRPr lang="en-US" dirty="0"/>
          </a:p>
        </p:txBody>
      </p:sp>
      <p:pic>
        <p:nvPicPr>
          <p:cNvPr id="5" name="Picture 4" descr="Image result for tas etc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90601" y="1869634"/>
            <a:ext cx="1781429" cy="890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ESA Dark Blu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5700" y="0"/>
            <a:ext cx="16383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361454" y="4436603"/>
            <a:ext cx="8421089" cy="461665"/>
          </a:xfrm>
          <a:prstGeom prst="rect">
            <a:avLst/>
          </a:prstGeom>
        </p:spPr>
        <p:txBody>
          <a:bodyPr vert="horz" wrap="square" lIns="108000" tIns="45720" rIns="0" bIns="45720" rtlCol="0" anchor="t">
            <a:spAutoFit/>
          </a:bodyPr>
          <a:lstStyle>
            <a:lvl1pPr marL="0" indent="0" algn="ctr" defTabSz="41148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Tx/>
              <a:buNone/>
              <a:defRPr sz="1620" b="0" i="0" kern="1200" cap="all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1pPr>
            <a:lvl2pPr marL="411480" indent="0" algn="ctr" defTabSz="41148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Tx/>
              <a:buNone/>
              <a:defRPr sz="1620" b="0" i="0" kern="1200">
                <a:solidFill>
                  <a:schemeClr val="tx1">
                    <a:tint val="75000"/>
                  </a:schemeClr>
                </a:solidFill>
                <a:latin typeface="Gill Sans MT"/>
                <a:ea typeface="+mn-ea"/>
                <a:cs typeface="Gill Sans MT"/>
              </a:defRPr>
            </a:lvl2pPr>
            <a:lvl3pPr marL="822960" indent="0" algn="ctr" defTabSz="41148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Tx/>
              <a:buNone/>
              <a:defRPr sz="1440" b="0" i="0" kern="1200">
                <a:solidFill>
                  <a:schemeClr val="tx1">
                    <a:tint val="75000"/>
                  </a:schemeClr>
                </a:solidFill>
                <a:latin typeface="Gill Sans MT"/>
                <a:ea typeface="+mn-ea"/>
                <a:cs typeface="Gill Sans MT"/>
              </a:defRPr>
            </a:lvl3pPr>
            <a:lvl4pPr marL="1234440" indent="0" algn="ctr" defTabSz="41148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Tx/>
              <a:buNone/>
              <a:defRPr sz="1440" b="0" i="0" kern="1200">
                <a:solidFill>
                  <a:schemeClr val="tx1">
                    <a:tint val="75000"/>
                  </a:schemeClr>
                </a:solidFill>
                <a:latin typeface="Gill Sans MT"/>
                <a:ea typeface="+mn-ea"/>
                <a:cs typeface="Gill Sans MT"/>
              </a:defRPr>
            </a:lvl4pPr>
            <a:lvl5pPr marL="1645920" indent="0" algn="ctr" defTabSz="41148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Tx/>
              <a:buNone/>
              <a:defRPr sz="1440" b="0" i="0" kern="1200">
                <a:solidFill>
                  <a:schemeClr val="tx1">
                    <a:tint val="75000"/>
                  </a:schemeClr>
                </a:solidFill>
                <a:latin typeface="Gill Sans MT"/>
                <a:ea typeface="+mn-ea"/>
                <a:cs typeface="Gill Sans MT"/>
              </a:defRPr>
            </a:lvl5pPr>
            <a:lvl6pPr marL="2057400" indent="0" algn="ctr" defTabSz="41148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68880" indent="0" algn="ctr" defTabSz="41148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80360" indent="0" algn="ctr" defTabSz="41148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91840" indent="0" algn="ctr" defTabSz="41148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5</a:t>
            </a:r>
            <a:r>
              <a:rPr lang="en-US" sz="1200" baseline="30000" dirty="0"/>
              <a:t>th</a:t>
            </a:r>
            <a:r>
              <a:rPr lang="en-US" sz="1200" dirty="0"/>
              <a:t> SPACE PASSIVE COMPONENT DAYS – SPCD 2024</a:t>
            </a:r>
            <a:br>
              <a:rPr lang="en-US" sz="1200" dirty="0"/>
            </a:br>
            <a:r>
              <a:rPr lang="en-US" sz="1200" dirty="0"/>
              <a:t>15-18 October 2024, ESTEC, The Netherlands</a:t>
            </a:r>
          </a:p>
        </p:txBody>
      </p:sp>
    </p:spTree>
    <p:extLst>
      <p:ext uri="{BB962C8B-B14F-4D97-AF65-F5344CB8AC3E}">
        <p14:creationId xmlns:p14="http://schemas.microsoft.com/office/powerpoint/2010/main" val="393877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DEB82-0540-4085-B75D-4A51FEBDD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631" y="206094"/>
            <a:ext cx="8753475" cy="461665"/>
          </a:xfrm>
        </p:spPr>
        <p:txBody>
          <a:bodyPr/>
          <a:lstStyle/>
          <a:p>
            <a:r>
              <a:rPr lang="en-US" sz="2400" dirty="0">
                <a:solidFill>
                  <a:srgbClr val="3F98BD"/>
                </a:solidFill>
              </a:rPr>
              <a:t>Lessons learnt on microvias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022432-1266-4170-8B0A-23730E5CE2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 through review of manufacturing processes is key to achieving high-quality microvias</a:t>
            </a:r>
          </a:p>
          <a:p>
            <a:pPr>
              <a:spcBef>
                <a:spcPts val="1200"/>
              </a:spcBef>
            </a:pPr>
            <a:r>
              <a:rPr lang="en-US" dirty="0"/>
              <a:t>Careful design can dramatically improve the robustness of the microvia</a:t>
            </a:r>
          </a:p>
          <a:p>
            <a:pPr lvl="1"/>
            <a:r>
              <a:rPr lang="en-US" dirty="0"/>
              <a:t>Staggered microvias are less likely to fail, but do not ensure safe passage</a:t>
            </a:r>
          </a:p>
          <a:p>
            <a:pPr lvl="1"/>
            <a:r>
              <a:rPr lang="en-US" dirty="0"/>
              <a:t>Three levels of stacked microvias will not reduce the reliability of the HDI PCB if designed carefully, manufactured properly and assembly is performed with caution</a:t>
            </a:r>
          </a:p>
          <a:p>
            <a:pPr>
              <a:spcBef>
                <a:spcPts val="1200"/>
              </a:spcBef>
            </a:pPr>
            <a:r>
              <a:rPr lang="en-US" dirty="0"/>
              <a:t>All accelerated test methods can differentiate between microvia configurations and be used to assess the capability of a manufacturing process</a:t>
            </a:r>
          </a:p>
          <a:p>
            <a:pPr>
              <a:spcBef>
                <a:spcPts val="1200"/>
              </a:spcBef>
            </a:pPr>
            <a:r>
              <a:rPr lang="en-US" dirty="0"/>
              <a:t>A thorough understanding of the impact of design variables, manufacturing processes and test parameters is more important than the choice of microvia test method</a:t>
            </a:r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1A3805-982D-424D-A2B2-D0D8AA8C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10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72F02E-E3B6-4B40-92D9-2F44F845ED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General recommendations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40413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1FFE7-BB40-4A38-972F-E21DF45D9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631" y="206094"/>
            <a:ext cx="8753475" cy="461665"/>
          </a:xfrm>
        </p:spPr>
        <p:txBody>
          <a:bodyPr/>
          <a:lstStyle/>
          <a:p>
            <a:r>
              <a:rPr lang="en-US" sz="2400" dirty="0">
                <a:solidFill>
                  <a:srgbClr val="3F98BD"/>
                </a:solidFill>
              </a:rPr>
              <a:t>Follow-up activity on microvias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F38DA4-D466-4157-AB7B-A5BA1B1B4C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632" y="1078230"/>
            <a:ext cx="6025423" cy="1745079"/>
          </a:xfrm>
        </p:spPr>
        <p:txBody>
          <a:bodyPr anchor="t" anchorCtr="0">
            <a:normAutofit/>
          </a:bodyPr>
          <a:lstStyle/>
          <a:p>
            <a:r>
              <a:rPr lang="en-US" dirty="0"/>
              <a:t>PCB experts from EU high-</a:t>
            </a:r>
            <a:r>
              <a:rPr lang="en-US" dirty="0" err="1"/>
              <a:t>rel</a:t>
            </a:r>
            <a:r>
              <a:rPr lang="en-US" dirty="0"/>
              <a:t> electronics manufacturing industry jointly address the microvia reliability concern</a:t>
            </a:r>
          </a:p>
          <a:p>
            <a:r>
              <a:rPr lang="en-US" dirty="0"/>
              <a:t>Execute a round-robin campaign using a standard test panel  based on consolidated design drivers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Three stacked microvias, off-set to core via (~90% of high-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rel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)</a:t>
            </a:r>
            <a:endParaRPr lang="nl-NL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94477-74FD-45C5-88ED-FB72BFABA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11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F2F591-B507-4107-A466-11BE52C4C9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EU IPC UVIA Working group</a:t>
            </a:r>
            <a:endParaRPr lang="nl-N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CC7A75-7D5E-4E58-9B31-F5F598BB003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2087" y="2649893"/>
            <a:ext cx="3332019" cy="2204382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3B035FC-FE95-409D-ACCE-1F163D070838}"/>
              </a:ext>
            </a:extLst>
          </p:cNvPr>
          <p:cNvSpPr txBox="1">
            <a:spLocks/>
          </p:cNvSpPr>
          <p:nvPr/>
        </p:nvSpPr>
        <p:spPr>
          <a:xfrm>
            <a:off x="160632" y="2571750"/>
            <a:ext cx="5580967" cy="23656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308610" indent="-308610" algn="l" defTabSz="41148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Tx/>
              <a:buBlip>
                <a:blip r:embed="rId3"/>
              </a:buBlip>
              <a:defRPr sz="1800" b="0" i="0" kern="1200">
                <a:solidFill>
                  <a:srgbClr val="000000"/>
                </a:solidFill>
                <a:latin typeface="Gill Sans MT"/>
                <a:ea typeface="+mn-ea"/>
                <a:cs typeface="Gill Sans MT"/>
              </a:defRPr>
            </a:lvl1pPr>
            <a:lvl2pPr marL="668655" indent="-257175" algn="l" defTabSz="41148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Tx/>
              <a:buBlip>
                <a:blip r:embed="rId4"/>
              </a:buBlip>
              <a:defRPr sz="1620" b="0" i="0" kern="1200">
                <a:solidFill>
                  <a:srgbClr val="000000"/>
                </a:solidFill>
                <a:latin typeface="Gill Sans MT"/>
                <a:ea typeface="+mn-ea"/>
                <a:cs typeface="Gill Sans MT"/>
              </a:defRPr>
            </a:lvl2pPr>
            <a:lvl3pPr marL="1028700" indent="-205740" algn="l" defTabSz="41148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Tx/>
              <a:buBlip>
                <a:blip r:embed="rId3"/>
              </a:buBlip>
              <a:defRPr sz="1440" b="0" i="0" kern="1200">
                <a:solidFill>
                  <a:srgbClr val="000000"/>
                </a:solidFill>
                <a:latin typeface="Gill Sans MT"/>
                <a:ea typeface="+mn-ea"/>
                <a:cs typeface="Gill Sans MT"/>
              </a:defRPr>
            </a:lvl3pPr>
            <a:lvl4pPr marL="1440180" indent="-205740" algn="l" defTabSz="41148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Tx/>
              <a:buBlip>
                <a:blip r:embed="rId4"/>
              </a:buBlip>
              <a:defRPr sz="1440" b="0" i="0" kern="1200">
                <a:solidFill>
                  <a:srgbClr val="000000"/>
                </a:solidFill>
                <a:latin typeface="Gill Sans MT"/>
                <a:ea typeface="+mn-ea"/>
                <a:cs typeface="Gill Sans MT"/>
              </a:defRPr>
            </a:lvl4pPr>
            <a:lvl5pPr marL="1851660" indent="-205740" algn="l" defTabSz="41148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Tx/>
              <a:buBlip>
                <a:blip r:embed="rId3"/>
              </a:buBlip>
              <a:defRPr sz="1440" b="0" i="0" kern="1200">
                <a:solidFill>
                  <a:srgbClr val="000000"/>
                </a:solidFill>
                <a:latin typeface="Gill Sans MT"/>
                <a:ea typeface="+mn-ea"/>
                <a:cs typeface="Gill Sans MT"/>
              </a:defRPr>
            </a:lvl5pPr>
            <a:lvl6pPr marL="226314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Validate test methodology by evaluating all relevant accelerated coupon test methodologies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IST, CITC, HATS2 and OM testing</a:t>
            </a:r>
          </a:p>
          <a:p>
            <a:r>
              <a:rPr lang="en-US" dirty="0"/>
              <a:t>Benchmark manufacturing capability by step-wise reduction of microvia drill diameter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∅ 175, 150, 125, 100 um in 100 um dielectric</a:t>
            </a:r>
          </a:p>
          <a:p>
            <a:r>
              <a:rPr lang="en-US" dirty="0"/>
              <a:t>Contact </a:t>
            </a:r>
            <a:r>
              <a:rPr lang="en-US" dirty="0">
                <a:hlinkClick r:id="rId5"/>
              </a:rPr>
              <a:t>Stan.Heltzel@esa.int</a:t>
            </a:r>
            <a:r>
              <a:rPr lang="en-US" dirty="0"/>
              <a:t> in case of interest</a:t>
            </a:r>
          </a:p>
        </p:txBody>
      </p:sp>
      <p:pic>
        <p:nvPicPr>
          <p:cNvPr id="10" name="图片 3">
            <a:extLst>
              <a:ext uri="{FF2B5EF4-FFF2-40B4-BE49-F238E27FC236}">
                <a16:creationId xmlns:a16="http://schemas.microsoft.com/office/drawing/2014/main" id="{CBC83CD3-8D13-4B21-A36F-44C99CD2A48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69637" y="576315"/>
            <a:ext cx="2644468" cy="1995435"/>
          </a:xfrm>
          <a:prstGeom prst="rect">
            <a:avLst/>
          </a:prstGeom>
          <a:noFill/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2EC5A2F-7D5B-47FA-8197-5A7339C148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8933" y="1620760"/>
            <a:ext cx="1385898" cy="87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01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43007-B4AA-357E-FD55-744256FE7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631" y="206094"/>
            <a:ext cx="8753475" cy="461665"/>
          </a:xfrm>
        </p:spPr>
        <p:txBody>
          <a:bodyPr/>
          <a:lstStyle/>
          <a:p>
            <a:r>
              <a:rPr kumimoji="0" lang="en-US" sz="2400" b="0" i="0" u="none" strike="noStrike" kern="1200" cap="all" spc="0" normalizeH="0" baseline="0" noProof="0" dirty="0">
                <a:ln>
                  <a:noFill/>
                </a:ln>
                <a:solidFill>
                  <a:srgbClr val="3F98BD"/>
                </a:solidFill>
                <a:effectLst/>
                <a:uLnTx/>
                <a:uFillTx/>
                <a:latin typeface="Gill Sans MT"/>
                <a:ea typeface="+mj-ea"/>
              </a:rPr>
              <a:t>Lessons learnt on Core vias</a:t>
            </a:r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D41E7A-2298-4A83-060E-1CAF6F804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12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3AAA66-7D71-89CB-BEAD-19E5EFF146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Early failures</a:t>
            </a:r>
            <a:endParaRPr lang="en-BE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778A325-D07E-1F16-E7E7-0D8873C89A9F}"/>
              </a:ext>
            </a:extLst>
          </p:cNvPr>
          <p:cNvSpPr txBox="1">
            <a:spLocks/>
          </p:cNvSpPr>
          <p:nvPr/>
        </p:nvSpPr>
        <p:spPr>
          <a:xfrm>
            <a:off x="162421" y="1078230"/>
            <a:ext cx="3876780" cy="11936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08610" indent="-308610" algn="l" defTabSz="41148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Tx/>
              <a:buBlip>
                <a:blip r:embed="rId2"/>
              </a:buBlip>
              <a:defRPr sz="1800" b="0" i="0" kern="1200">
                <a:solidFill>
                  <a:srgbClr val="000000"/>
                </a:solidFill>
                <a:latin typeface="Gill Sans MT"/>
                <a:ea typeface="+mn-ea"/>
                <a:cs typeface="Gill Sans MT"/>
              </a:defRPr>
            </a:lvl1pPr>
            <a:lvl2pPr marL="668655" indent="-257175" algn="l" defTabSz="41148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Tx/>
              <a:buBlip>
                <a:blip r:embed="rId3"/>
              </a:buBlip>
              <a:defRPr sz="1620" b="0" i="0" kern="1200">
                <a:solidFill>
                  <a:srgbClr val="000000"/>
                </a:solidFill>
                <a:latin typeface="Gill Sans MT"/>
                <a:ea typeface="+mn-ea"/>
                <a:cs typeface="Gill Sans MT"/>
              </a:defRPr>
            </a:lvl2pPr>
            <a:lvl3pPr marL="1028700" indent="-205740" algn="l" defTabSz="41148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Tx/>
              <a:buBlip>
                <a:blip r:embed="rId2"/>
              </a:buBlip>
              <a:defRPr sz="1440" b="0" i="0" kern="1200">
                <a:solidFill>
                  <a:srgbClr val="000000"/>
                </a:solidFill>
                <a:latin typeface="Gill Sans MT"/>
                <a:ea typeface="+mn-ea"/>
                <a:cs typeface="Gill Sans MT"/>
              </a:defRPr>
            </a:lvl3pPr>
            <a:lvl4pPr marL="1440180" indent="-205740" algn="l" defTabSz="41148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Tx/>
              <a:buBlip>
                <a:blip r:embed="rId3"/>
              </a:buBlip>
              <a:defRPr sz="1440" b="0" i="0" kern="1200">
                <a:solidFill>
                  <a:srgbClr val="000000"/>
                </a:solidFill>
                <a:latin typeface="Gill Sans MT"/>
                <a:ea typeface="+mn-ea"/>
                <a:cs typeface="Gill Sans MT"/>
              </a:defRPr>
            </a:lvl4pPr>
            <a:lvl5pPr marL="1851660" indent="-205740" algn="l" defTabSz="41148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Tx/>
              <a:buBlip>
                <a:blip r:embed="rId2"/>
              </a:buBlip>
              <a:defRPr sz="1440" b="0" i="0" kern="1200">
                <a:solidFill>
                  <a:srgbClr val="000000"/>
                </a:solidFill>
                <a:latin typeface="Gill Sans MT"/>
                <a:ea typeface="+mn-ea"/>
                <a:cs typeface="Gill Sans MT"/>
              </a:defRPr>
            </a:lvl5pPr>
            <a:lvl6pPr marL="226314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Microcracks observed after thermal cycling </a:t>
            </a:r>
            <a:r>
              <a:rPr lang="en-US" sz="1500" dirty="0">
                <a:solidFill>
                  <a:schemeClr val="bg1">
                    <a:lumMod val="50000"/>
                  </a:schemeClr>
                </a:solidFill>
              </a:rPr>
              <a:t>(Polyimide, </a:t>
            </a:r>
            <a:r>
              <a:rPr lang="en-US" sz="1500" dirty="0">
                <a:solidFill>
                  <a:schemeClr val="bg1">
                    <a:lumMod val="50000"/>
                  </a:schemeClr>
                </a:solidFill>
                <a:sym typeface="Wingdings 3" panose="05040102010807070707" pitchFamily="18" charset="2"/>
              </a:rPr>
              <a:t></a:t>
            </a:r>
            <a:r>
              <a:rPr lang="en-US" sz="1500" dirty="0">
                <a:solidFill>
                  <a:schemeClr val="bg1">
                    <a:lumMod val="50000"/>
                  </a:schemeClr>
                </a:solidFill>
              </a:rPr>
              <a:t>T = 200 °C)</a:t>
            </a:r>
          </a:p>
          <a:p>
            <a:r>
              <a:rPr lang="en-US" dirty="0"/>
              <a:t>Interconnect stress testing does not reach requirement of 400 cycles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4A2E20-2049-0A86-2D1D-5310AE790A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5600" y="1078195"/>
            <a:ext cx="4675979" cy="37500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006CFD-D552-A274-E282-1BA5CCEE23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20" y="2271836"/>
            <a:ext cx="4143180" cy="2376102"/>
          </a:xfrm>
          <a:prstGeom prst="rect">
            <a:avLst/>
          </a:prstGeom>
          <a:noFill/>
        </p:spPr>
      </p:pic>
      <p:pic>
        <p:nvPicPr>
          <p:cNvPr id="9" name="Picture 8" descr="----------------------------------------------------------------&#10;| Olympus-ID. Do not modify or delete !&#10;----------------------------------------------------------------&#10;&#10;#Olympus\ Placeholder v001 6a8ee2ee-e12a-4f79-b285-60e77c47f709 ">
            <a:extLst>
              <a:ext uri="{FF2B5EF4-FFF2-40B4-BE49-F238E27FC236}">
                <a16:creationId xmlns:a16="http://schemas.microsoft.com/office/drawing/2014/main" id="{5A3E45D2-6BE1-2BC0-7692-1A02E5FFEC8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20009" t="3303" r="52926" b="9456"/>
          <a:stretch/>
        </p:blipFill>
        <p:spPr bwMode="auto">
          <a:xfrm>
            <a:off x="4896002" y="174507"/>
            <a:ext cx="893474" cy="21481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B5D7A06-6193-127F-BC14-8F1DFC3A43C7}"/>
              </a:ext>
            </a:extLst>
          </p:cNvPr>
          <p:cNvSpPr/>
          <p:nvPr/>
        </p:nvSpPr>
        <p:spPr>
          <a:xfrm>
            <a:off x="5291800" y="1693164"/>
            <a:ext cx="108000" cy="198609"/>
          </a:xfrm>
          <a:prstGeom prst="rect">
            <a:avLst/>
          </a:prstGeom>
          <a:solidFill>
            <a:srgbClr val="FE16C1">
              <a:alpha val="49804"/>
            </a:srgbClr>
          </a:solidFill>
          <a:ln w="28575">
            <a:noFill/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sz="14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BD7B67-42F8-D318-E4D4-3698BAF36272}"/>
              </a:ext>
            </a:extLst>
          </p:cNvPr>
          <p:cNvSpPr/>
          <p:nvPr/>
        </p:nvSpPr>
        <p:spPr>
          <a:xfrm>
            <a:off x="5294000" y="1357777"/>
            <a:ext cx="108000" cy="144000"/>
          </a:xfrm>
          <a:prstGeom prst="rect">
            <a:avLst/>
          </a:prstGeom>
          <a:solidFill>
            <a:srgbClr val="FE16C1">
              <a:alpha val="49804"/>
            </a:srgbClr>
          </a:solidFill>
          <a:ln w="28575">
            <a:noFill/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sz="14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C79A954-255A-E0A6-EEF7-DF5DC0B477F2}"/>
              </a:ext>
            </a:extLst>
          </p:cNvPr>
          <p:cNvSpPr/>
          <p:nvPr/>
        </p:nvSpPr>
        <p:spPr>
          <a:xfrm>
            <a:off x="5267139" y="416522"/>
            <a:ext cx="144000" cy="144000"/>
          </a:xfrm>
          <a:prstGeom prst="rect">
            <a:avLst/>
          </a:prstGeom>
          <a:solidFill>
            <a:srgbClr val="FE16C1">
              <a:alpha val="49804"/>
            </a:srgbClr>
          </a:solidFill>
          <a:ln w="28575">
            <a:noFill/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sz="1400"/>
          </a:p>
        </p:txBody>
      </p:sp>
    </p:spTree>
    <p:extLst>
      <p:ext uri="{BB962C8B-B14F-4D97-AF65-F5344CB8AC3E}">
        <p14:creationId xmlns:p14="http://schemas.microsoft.com/office/powerpoint/2010/main" val="333431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17998-59EC-46A4-B527-4EC655A98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631" y="206094"/>
            <a:ext cx="8753475" cy="461665"/>
          </a:xfrm>
        </p:spPr>
        <p:txBody>
          <a:bodyPr/>
          <a:lstStyle/>
          <a:p>
            <a:r>
              <a:rPr lang="en-US" sz="2400" dirty="0">
                <a:solidFill>
                  <a:srgbClr val="3F98BD"/>
                </a:solidFill>
              </a:rPr>
              <a:t>Lessons learnt on Core </a:t>
            </a:r>
            <a:r>
              <a:rPr lang="en-US" sz="2400" dirty="0" err="1">
                <a:solidFill>
                  <a:srgbClr val="3F98BD"/>
                </a:solidFill>
              </a:rPr>
              <a:t>vias</a:t>
            </a:r>
            <a:endParaRPr lang="en-BE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361472-5F6E-4B91-8264-193E5B613B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632" y="1078230"/>
            <a:ext cx="4218542" cy="3524250"/>
          </a:xfrm>
        </p:spPr>
        <p:txBody>
          <a:bodyPr anchor="t" anchorCtr="0"/>
          <a:lstStyle/>
          <a:p>
            <a:r>
              <a:rPr lang="en-US" dirty="0"/>
              <a:t>Failure mechanism for buried </a:t>
            </a:r>
            <a:r>
              <a:rPr lang="en-US" dirty="0" err="1"/>
              <a:t>vias</a:t>
            </a:r>
            <a:r>
              <a:rPr lang="en-US" dirty="0"/>
              <a:t> differs from (unfilled) through holes</a:t>
            </a:r>
          </a:p>
          <a:p>
            <a:r>
              <a:rPr lang="en-US" dirty="0"/>
              <a:t>Contribution from design, material choice, manufacturing parameters and end-use environment conditions</a:t>
            </a:r>
          </a:p>
          <a:p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5338D0-73AA-4326-91B2-802843E06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13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E2EAD3-CBFB-435F-A8FE-60952D59E6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Contributing factors</a:t>
            </a:r>
            <a:endParaRPr lang="en-BE" dirty="0">
              <a:solidFill>
                <a:srgbClr val="00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7178C6-13DB-48FF-A72F-68D1770800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5256" y="2840355"/>
            <a:ext cx="2890017" cy="1872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D55BB5-2752-49C3-B902-8C8708D0672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9811" y="2840355"/>
            <a:ext cx="2886599" cy="1872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E2AD64-3254-49EE-9507-8FC257F3C5C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8005" y="1127289"/>
            <a:ext cx="2343774" cy="16222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798EADA-EB2B-4FA4-A5D4-A8D3C12FC9B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27" y="2840355"/>
            <a:ext cx="3049179" cy="1872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6E87EA-274E-42C5-BDC2-1A6F3E3EEFB8}"/>
              </a:ext>
            </a:extLst>
          </p:cNvPr>
          <p:cNvSpPr txBox="1"/>
          <p:nvPr/>
        </p:nvSpPr>
        <p:spPr>
          <a:xfrm>
            <a:off x="153782" y="2845462"/>
            <a:ext cx="2849695" cy="153888"/>
          </a:xfrm>
          <a:prstGeom prst="rect">
            <a:avLst/>
          </a:prstGeom>
          <a:solidFill>
            <a:srgbClr val="ECECEC"/>
          </a:solidFill>
          <a:ln>
            <a:solidFill>
              <a:schemeClr val="bg2"/>
            </a:solidFill>
          </a:ln>
        </p:spPr>
        <p:txBody>
          <a:bodyPr wrap="square" tIns="0" bIns="0" rtlCol="0" anchor="ctr" anchorCtr="0">
            <a:spAutoFit/>
          </a:bodyPr>
          <a:lstStyle/>
          <a:p>
            <a:pPr algn="ctr"/>
            <a:r>
              <a:rPr lang="en-US" sz="1000" dirty="0"/>
              <a:t>Effect of non-functional pads</a:t>
            </a:r>
            <a:endParaRPr lang="en-BE" sz="1000" dirty="0" err="1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4B2050A-EE9C-4CD5-B2A4-061E3BB6699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1102" y="521789"/>
            <a:ext cx="2524172" cy="15193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BB86878-F3CE-4F0D-BD3E-DBF2FDA91E5B}"/>
              </a:ext>
            </a:extLst>
          </p:cNvPr>
          <p:cNvSpPr txBox="1"/>
          <p:nvPr/>
        </p:nvSpPr>
        <p:spPr>
          <a:xfrm>
            <a:off x="7174986" y="1237536"/>
            <a:ext cx="516735" cy="21544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+20 %</a:t>
            </a:r>
            <a:endParaRPr lang="en-BE" sz="1400" b="1" dirty="0" err="1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C21219-43A8-411E-BA28-46D62E081DE5}"/>
              </a:ext>
            </a:extLst>
          </p:cNvPr>
          <p:cNvSpPr txBox="1"/>
          <p:nvPr/>
        </p:nvSpPr>
        <p:spPr>
          <a:xfrm>
            <a:off x="5374674" y="3778966"/>
            <a:ext cx="516735" cy="21544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+20 %</a:t>
            </a:r>
            <a:endParaRPr lang="en-BE" sz="1400" b="1" dirty="0" err="1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DEEFBA-3E95-4E78-96B5-59D78DFE37C9}"/>
              </a:ext>
            </a:extLst>
          </p:cNvPr>
          <p:cNvSpPr txBox="1"/>
          <p:nvPr/>
        </p:nvSpPr>
        <p:spPr>
          <a:xfrm>
            <a:off x="7514820" y="4129161"/>
            <a:ext cx="516735" cy="21544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+80 %</a:t>
            </a:r>
            <a:endParaRPr lang="en-BE" sz="1400" b="1" dirty="0" err="1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9844D2E-2ADF-411C-B587-316548B61ABF}"/>
              </a:ext>
            </a:extLst>
          </p:cNvPr>
          <p:cNvSpPr txBox="1"/>
          <p:nvPr/>
        </p:nvSpPr>
        <p:spPr>
          <a:xfrm>
            <a:off x="8248561" y="3742850"/>
            <a:ext cx="608107" cy="21544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+250 %</a:t>
            </a:r>
            <a:endParaRPr lang="en-BE" sz="1400" b="1" dirty="0" err="1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9C3378-8597-4DB7-B174-CCBDB1D7274C}"/>
              </a:ext>
            </a:extLst>
          </p:cNvPr>
          <p:cNvSpPr txBox="1"/>
          <p:nvPr/>
        </p:nvSpPr>
        <p:spPr>
          <a:xfrm>
            <a:off x="3800212" y="4014065"/>
            <a:ext cx="481469" cy="21544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-30 %</a:t>
            </a:r>
            <a:endParaRPr lang="en-BE" sz="1400" b="1" dirty="0" err="1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22A52E0-F1F0-429A-8503-38C41A5F04C9}"/>
              </a:ext>
            </a:extLst>
          </p:cNvPr>
          <p:cNvSpPr txBox="1"/>
          <p:nvPr/>
        </p:nvSpPr>
        <p:spPr>
          <a:xfrm>
            <a:off x="5801960" y="1189047"/>
            <a:ext cx="481469" cy="21544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-50 %</a:t>
            </a:r>
            <a:endParaRPr lang="en-BE" sz="1400" b="1" dirty="0" err="1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94A9AE6-D780-41E7-8115-F3E7EEF49E02}"/>
              </a:ext>
            </a:extLst>
          </p:cNvPr>
          <p:cNvSpPr txBox="1"/>
          <p:nvPr/>
        </p:nvSpPr>
        <p:spPr>
          <a:xfrm>
            <a:off x="2318112" y="3671244"/>
            <a:ext cx="516735" cy="21544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+70 %</a:t>
            </a:r>
            <a:endParaRPr lang="en-BE" sz="1400" b="1" dirty="0" err="1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7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DEB82-0540-4085-B75D-4A51FEBDD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631" y="206094"/>
            <a:ext cx="8753475" cy="461665"/>
          </a:xfrm>
        </p:spPr>
        <p:txBody>
          <a:bodyPr/>
          <a:lstStyle/>
          <a:p>
            <a:r>
              <a:rPr lang="en-US" sz="2400" dirty="0">
                <a:solidFill>
                  <a:srgbClr val="3F98BD"/>
                </a:solidFill>
              </a:rPr>
              <a:t>Lessons learnt on Core vias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022432-1266-4170-8B0A-23730E5CE2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000" dirty="0"/>
              <a:t>The thermal expansion of the base material remains of key importance</a:t>
            </a:r>
          </a:p>
          <a:p>
            <a:r>
              <a:rPr lang="en-US" sz="2000" dirty="0"/>
              <a:t>A core via with a larger diameter is inherently stronger and easier to manufacture</a:t>
            </a:r>
          </a:p>
          <a:p>
            <a:r>
              <a:rPr lang="en-US" sz="2000" dirty="0"/>
              <a:t>A higher plated copper thickness inside the core via </a:t>
            </a:r>
            <a:r>
              <a:rPr lang="en-US" sz="2000" dirty="0">
                <a:solidFill>
                  <a:schemeClr val="tx1"/>
                </a:solidFill>
              </a:rPr>
              <a:t>improves reliability </a:t>
            </a:r>
            <a:r>
              <a:rPr lang="en-US" sz="1500" dirty="0">
                <a:solidFill>
                  <a:schemeClr val="tx1"/>
                </a:solidFill>
              </a:rPr>
              <a:t>(until it doesn’t)</a:t>
            </a:r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/>
              <a:t>While a smaller pitch results in higher endurance, do not use as a design feature</a:t>
            </a:r>
          </a:p>
          <a:p>
            <a:r>
              <a:rPr lang="en-US" sz="2000" dirty="0"/>
              <a:t>Removing non-functional pads increases the endurance of the core via</a:t>
            </a:r>
          </a:p>
          <a:p>
            <a:r>
              <a:rPr lang="en-US" sz="2000" dirty="0"/>
              <a:t>The thermomechanical properties of the material inside the core via need to be match to those of the base material </a:t>
            </a:r>
          </a:p>
          <a:p>
            <a:pPr lvl="1"/>
            <a:r>
              <a:rPr lang="en-US" sz="2000" dirty="0"/>
              <a:t>If the resin of the base material can be used to fill the core via, the isotropic expansion of that resin can introduce early failures</a:t>
            </a:r>
          </a:p>
          <a:p>
            <a:pPr lvl="1"/>
            <a:r>
              <a:rPr lang="en-US" sz="2000" dirty="0"/>
              <a:t>Using a plugging paste typically creates a stronger barrel, which can have a negative impact on its surroundings</a:t>
            </a:r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1A3805-982D-424D-A2B2-D0D8AA8C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14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72F02E-E3B6-4B40-92D9-2F44F845ED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General recommendations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300278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33612-3694-4CD1-AB68-624888CB4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631" y="206094"/>
            <a:ext cx="8753475" cy="461665"/>
          </a:xfrm>
        </p:spPr>
        <p:txBody>
          <a:bodyPr/>
          <a:lstStyle/>
          <a:p>
            <a:r>
              <a:rPr lang="en-US" sz="2400" dirty="0">
                <a:solidFill>
                  <a:srgbClr val="3F98BD"/>
                </a:solidFill>
              </a:rPr>
              <a:t>Lessons learnt on Core vias</a:t>
            </a:r>
            <a:endParaRPr lang="en-BE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7D7D29-D56D-4BC5-9C44-836C96EC75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631" y="1078230"/>
            <a:ext cx="5469607" cy="352425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Following the investigations into contributing factors, the following changes were made to the technology parameters for basic HDI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Increase drill diameter to 350 µm (aspect ratio 6.67:1)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Increase average copper thickness to 35 µm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Use plugging paste and cap plating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Remove all non-functional pads</a:t>
            </a:r>
          </a:p>
          <a:p>
            <a:r>
              <a:rPr lang="en-US" dirty="0"/>
              <a:t>Preliminary results from limited set of coupons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IST endurance increased </a:t>
            </a:r>
            <a:r>
              <a:rPr lang="en-US" dirty="0">
                <a:solidFill>
                  <a:schemeClr val="accent6"/>
                </a:solidFill>
              </a:rPr>
              <a:t>from 400-900 cycles to 1400+ cycles</a:t>
            </a:r>
            <a:r>
              <a:rPr lang="en-US" dirty="0"/>
              <a:t> for 1.0 mm pitch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IST endurance increased </a:t>
            </a:r>
            <a:r>
              <a:rPr lang="en-US" dirty="0">
                <a:solidFill>
                  <a:schemeClr val="accent6"/>
                </a:solidFill>
              </a:rPr>
              <a:t>from 400-650 cycles to 1500+ cycles</a:t>
            </a:r>
            <a:r>
              <a:rPr lang="en-US" dirty="0"/>
              <a:t> for 0.8 mm pitch</a:t>
            </a:r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DB3B60-63F6-4096-960B-5246FA368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15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69076A-1DC3-4701-9685-FA0D779C07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Revised technology parameters</a:t>
            </a:r>
            <a:endParaRPr lang="en-BE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AEB712B-6894-409A-8591-8BF88B1ADE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1973763"/>
              </p:ext>
            </p:extLst>
          </p:nvPr>
        </p:nvGraphicFramePr>
        <p:xfrm>
          <a:off x="5959267" y="576315"/>
          <a:ext cx="3024102" cy="431768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024102">
                  <a:extLst>
                    <a:ext uri="{9D8B030D-6E8A-4147-A177-3AD203B41FA5}">
                      <a16:colId xmlns:a16="http://schemas.microsoft.com/office/drawing/2014/main" val="3332110562"/>
                    </a:ext>
                  </a:extLst>
                </a:gridCol>
              </a:tblGrid>
              <a:tr h="345660">
                <a:tc>
                  <a:txBody>
                    <a:bodyPr/>
                    <a:lstStyle/>
                    <a:p>
                      <a:pPr marL="0" algn="ctr" defTabSz="411480" rtl="0" eaLnBrk="1" latinLnBrk="0" hangingPunct="1"/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Basic HDI as qualified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7546899"/>
                  </a:ext>
                </a:extLst>
              </a:tr>
              <a:tr h="499287">
                <a:tc>
                  <a:txBody>
                    <a:bodyPr/>
                    <a:lstStyle/>
                    <a:p>
                      <a:pPr marL="0" algn="ctr" defTabSz="411480" rtl="0" eaLnBrk="1" latinLnBrk="0" hangingPunct="1"/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Two levels staggered, copper filled,       175 µm diameter</a:t>
                      </a: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1608265926"/>
                  </a:ext>
                </a:extLst>
              </a:tr>
              <a:tr h="455248">
                <a:tc>
                  <a:txBody>
                    <a:bodyPr/>
                    <a:lstStyle/>
                    <a:p>
                      <a:pPr marL="0" algn="ctr" defTabSz="411480" rtl="0" eaLnBrk="1" latinLnBrk="0" hangingPunct="1"/>
                      <a:r>
                        <a:rPr lang="en-US" sz="1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Microvias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staggered to core 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vias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    two sheets of prepreg</a:t>
                      </a: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4120605057"/>
                  </a:ext>
                </a:extLst>
              </a:tr>
              <a:tr h="455248">
                <a:tc>
                  <a:txBody>
                    <a:bodyPr/>
                    <a:lstStyle/>
                    <a:p>
                      <a:pPr marL="0" algn="ctr" defTabSz="411480" rtl="0" eaLnBrk="1" latinLnBrk="0" hangingPunct="1"/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Core via aspect ratio ≤ 7</a:t>
                      </a:r>
                    </a:p>
                    <a:p>
                      <a:pPr marL="0" algn="ctr" defTabSz="411480" rtl="0" eaLnBrk="1" latinLnBrk="0" hangingPunct="1"/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(350 µm diameter = 6.7)</a:t>
                      </a:r>
                      <a:endParaRPr lang="en-US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2495221245"/>
                  </a:ext>
                </a:extLst>
              </a:tr>
              <a:tr h="307254">
                <a:tc>
                  <a:txBody>
                    <a:bodyPr/>
                    <a:lstStyle/>
                    <a:p>
                      <a:pPr marL="0" algn="ctr" defTabSz="41148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Core via pad diameter of 650 µm</a:t>
                      </a:r>
                      <a:endParaRPr lang="nl-NL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1252983211"/>
                  </a:ext>
                </a:extLst>
              </a:tr>
              <a:tr h="307254">
                <a:tc>
                  <a:txBody>
                    <a:bodyPr/>
                    <a:lstStyle/>
                    <a:p>
                      <a:pPr marL="0" algn="ctr" defTabSz="41148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70/70 µm line width &amp; spacing</a:t>
                      </a:r>
                      <a:endParaRPr lang="nl-NL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2883765067"/>
                  </a:ext>
                </a:extLst>
              </a:tr>
              <a:tr h="455248">
                <a:tc>
                  <a:txBody>
                    <a:bodyPr/>
                    <a:lstStyle/>
                    <a:p>
                      <a:pPr marL="0" algn="ctr" defTabSz="41148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2.8 mm max thickness, </a:t>
                      </a:r>
                    </a:p>
                    <a:p>
                      <a:pPr marL="0" marR="0" lvl="0" indent="0" algn="ctr" defTabSz="4114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≤ 20 layers</a:t>
                      </a:r>
                      <a:endParaRPr lang="nl-NL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2837870611"/>
                  </a:ext>
                </a:extLst>
              </a:tr>
              <a:tr h="307254">
                <a:tc>
                  <a:txBody>
                    <a:bodyPr/>
                    <a:lstStyle/>
                    <a:p>
                      <a:pPr marL="0" algn="ctr" defTabSz="411480" rtl="0" eaLnBrk="1" latinLnBrk="0" hangingPunct="1"/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Plugging with cap plating</a:t>
                      </a: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1514179664"/>
                  </a:ext>
                </a:extLst>
              </a:tr>
              <a:tr h="307254">
                <a:tc>
                  <a:txBody>
                    <a:bodyPr/>
                    <a:lstStyle/>
                    <a:p>
                      <a:pPr marL="0" algn="ctr" defTabSz="41148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Polyimide (Ventec VT-901)</a:t>
                      </a:r>
                      <a:endParaRPr lang="nl-NL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2258596992"/>
                  </a:ext>
                </a:extLst>
              </a:tr>
              <a:tr h="422730">
                <a:tc>
                  <a:txBody>
                    <a:bodyPr/>
                    <a:lstStyle/>
                    <a:p>
                      <a:pPr marL="0" algn="ctr" defTabSz="411480" rtl="0" eaLnBrk="1" latinLnBrk="0" hangingPunct="1">
                        <a:spcAft>
                          <a:spcPts val="600"/>
                        </a:spcAft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Full NFP stack removed on core vias   </a:t>
                      </a: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(17 µm &amp; 35 µm Cu foil)</a:t>
                      </a:r>
                      <a:endParaRPr lang="nl-NL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2083161697"/>
                  </a:ext>
                </a:extLst>
              </a:tr>
              <a:tr h="455248">
                <a:tc>
                  <a:txBody>
                    <a:bodyPr/>
                    <a:lstStyle/>
                    <a:p>
                      <a:pPr marL="0" marR="0" lvl="0" indent="0" algn="ctr" defTabSz="4114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35 µm average plated Cu thickness,</a:t>
                      </a:r>
                      <a:r>
                        <a:rPr lang="en-US" sz="14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ctr" defTabSz="4114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µm minimum</a:t>
                      </a:r>
                      <a:endParaRPr lang="nl-NL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19122991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913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A28C5-A11C-47D4-AA8C-53DEEFDD3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qualified HDI PCB technology For Space Applications</a:t>
            </a:r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398ED5-2B44-4641-B9C9-2F44108A6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16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F4AF4C8-3826-45CD-9EA9-4710CF0CB6A4}"/>
              </a:ext>
            </a:extLst>
          </p:cNvPr>
          <p:cNvSpPr/>
          <p:nvPr/>
        </p:nvSpPr>
        <p:spPr>
          <a:xfrm>
            <a:off x="160630" y="956519"/>
            <a:ext cx="61537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Georgia" panose="02040502050405020303" pitchFamily="18" charset="0"/>
                <a:cs typeface="Arial" panose="020B0604020202020204" pitchFamily="34" charset="0"/>
              </a:rPr>
              <a:t>PCB manufacturer </a:t>
            </a:r>
            <a:r>
              <a:rPr lang="en-US" sz="1400" u="heavy" dirty="0">
                <a:uFill>
                  <a:solidFill>
                    <a:srgbClr val="FFC000"/>
                  </a:solidFill>
                </a:uFill>
                <a:latin typeface="Georgia" panose="02040502050405020303" pitchFamily="18" charset="0"/>
                <a:cs typeface="Arial" panose="020B0604020202020204" pitchFamily="34" charset="0"/>
              </a:rPr>
              <a:t>ACB</a:t>
            </a:r>
            <a:r>
              <a:rPr lang="en-US" sz="1400" dirty="0">
                <a:latin typeface="Georgia" panose="02040502050405020303" pitchFamily="18" charset="0"/>
                <a:cs typeface="Arial" panose="020B0604020202020204" pitchFamily="34" charset="0"/>
              </a:rPr>
              <a:t> in Dendermonde, Belgium, has received ESA qualification for HDI PCBs, as the successful outcome of a recent </a:t>
            </a:r>
            <a:r>
              <a:rPr lang="en-US" sz="1400" u="heavy" dirty="0">
                <a:uFill>
                  <a:solidFill>
                    <a:srgbClr val="FFC000"/>
                  </a:solidFill>
                </a:uFill>
                <a:latin typeface="Georgia" panose="02040502050405020303" pitchFamily="18" charset="0"/>
                <a:cs typeface="Arial" panose="020B0604020202020204" pitchFamily="34" charset="0"/>
              </a:rPr>
              <a:t>General Support Technology </a:t>
            </a:r>
            <a:r>
              <a:rPr lang="en-US" sz="1400" u="heavy" dirty="0" err="1">
                <a:uFill>
                  <a:solidFill>
                    <a:srgbClr val="FFC000"/>
                  </a:solidFill>
                </a:uFill>
                <a:latin typeface="Georgia" panose="02040502050405020303" pitchFamily="18" charset="0"/>
                <a:cs typeface="Arial" panose="020B0604020202020204" pitchFamily="34" charset="0"/>
              </a:rPr>
              <a:t>Programme</a:t>
            </a:r>
            <a:r>
              <a:rPr lang="en-US" sz="1400" dirty="0">
                <a:latin typeface="Georgia" panose="02040502050405020303" pitchFamily="18" charset="0"/>
                <a:cs typeface="Arial" panose="020B0604020202020204" pitchFamily="34" charset="0"/>
              </a:rPr>
              <a:t> contract led for ESA by Belgian research institute </a:t>
            </a:r>
            <a:r>
              <a:rPr lang="en-US" sz="1400" u="heavy" dirty="0">
                <a:uFill>
                  <a:solidFill>
                    <a:srgbClr val="FFC000"/>
                  </a:solidFill>
                </a:uFill>
                <a:latin typeface="Georgia" panose="02040502050405020303" pitchFamily="18" charset="0"/>
                <a:cs typeface="Arial" panose="020B0604020202020204" pitchFamily="34" charset="0"/>
              </a:rPr>
              <a:t>IMEC</a:t>
            </a:r>
            <a:r>
              <a:rPr lang="en-US" sz="1400" dirty="0">
                <a:latin typeface="Georgia" panose="02040502050405020303" pitchFamily="18" charset="0"/>
                <a:cs typeface="Arial" panose="020B0604020202020204" pitchFamily="34" charset="0"/>
              </a:rPr>
              <a:t>, with </a:t>
            </a:r>
            <a:r>
              <a:rPr lang="en-US" sz="1400" u="heavy" dirty="0">
                <a:uFill>
                  <a:solidFill>
                    <a:srgbClr val="FFC000"/>
                  </a:solidFill>
                </a:uFill>
                <a:latin typeface="Georgia" panose="02040502050405020303" pitchFamily="18" charset="0"/>
                <a:cs typeface="Arial" panose="020B0604020202020204" pitchFamily="34" charset="0"/>
              </a:rPr>
              <a:t>Thales </a:t>
            </a:r>
            <a:r>
              <a:rPr lang="en-US" sz="1400" u="heavy" dirty="0" err="1">
                <a:uFill>
                  <a:solidFill>
                    <a:srgbClr val="FFC000"/>
                  </a:solidFill>
                </a:uFill>
                <a:latin typeface="Georgia" panose="02040502050405020303" pitchFamily="18" charset="0"/>
                <a:cs typeface="Arial" panose="020B0604020202020204" pitchFamily="34" charset="0"/>
              </a:rPr>
              <a:t>Alenia</a:t>
            </a:r>
            <a:r>
              <a:rPr lang="en-US" sz="1400" u="heavy" dirty="0">
                <a:uFill>
                  <a:solidFill>
                    <a:srgbClr val="FFC000"/>
                  </a:solidFill>
                </a:uFill>
                <a:latin typeface="Georgia" panose="02040502050405020303" pitchFamily="18" charset="0"/>
                <a:cs typeface="Arial" panose="020B0604020202020204" pitchFamily="34" charset="0"/>
              </a:rPr>
              <a:t> Space Belgium</a:t>
            </a:r>
            <a:r>
              <a:rPr lang="en-US" sz="1400" dirty="0">
                <a:latin typeface="Georgia" panose="02040502050405020303" pitchFamily="18" charset="0"/>
                <a:cs typeface="Arial" panose="020B0604020202020204" pitchFamily="34" charset="0"/>
              </a:rPr>
              <a:t> as end user.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242AEEC-4504-466B-A891-5FC3EE63F279}"/>
              </a:ext>
            </a:extLst>
          </p:cNvPr>
          <p:cNvSpPr/>
          <p:nvPr/>
        </p:nvSpPr>
        <p:spPr>
          <a:xfrm>
            <a:off x="160630" y="596465"/>
            <a:ext cx="59490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3247"/>
                </a:solidFill>
                <a:latin typeface="NotesESAbold"/>
              </a:rPr>
              <a:t>ESA's new dimension in printed circuit design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9D6A618-0CB6-41EF-8181-F054D32460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910" y="1953426"/>
            <a:ext cx="5143970" cy="2897770"/>
          </a:xfrm>
          <a:prstGeom prst="rect">
            <a:avLst/>
          </a:prstGeom>
        </p:spPr>
      </p:pic>
      <p:pic>
        <p:nvPicPr>
          <p:cNvPr id="3" name="Content Placeholder 6">
            <a:extLst>
              <a:ext uri="{FF2B5EF4-FFF2-40B4-BE49-F238E27FC236}">
                <a16:creationId xmlns:a16="http://schemas.microsoft.com/office/drawing/2014/main" id="{763A0EBB-C32F-9B12-94D0-A290DB718D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19167" r="19246"/>
          <a:stretch/>
        </p:blipFill>
        <p:spPr>
          <a:xfrm>
            <a:off x="6067740" y="891196"/>
            <a:ext cx="2915630" cy="3960000"/>
          </a:xfrm>
        </p:spPr>
      </p:pic>
    </p:spTree>
    <p:extLst>
      <p:ext uri="{BB962C8B-B14F-4D97-AF65-F5344CB8AC3E}">
        <p14:creationId xmlns:p14="http://schemas.microsoft.com/office/powerpoint/2010/main" val="17561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EB898-D4DE-4C16-96CD-1D9F12EF3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631" y="236872"/>
            <a:ext cx="8753475" cy="430887"/>
          </a:xfrm>
        </p:spPr>
        <p:txBody>
          <a:bodyPr/>
          <a:lstStyle/>
          <a:p>
            <a:r>
              <a:rPr lang="en-US" dirty="0"/>
              <a:t>qualified HDI PCB technology For Space Applications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5663F95F-C0A9-4E79-8BB6-9A06D26C6E1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14314805"/>
              </p:ext>
            </p:extLst>
          </p:nvPr>
        </p:nvGraphicFramePr>
        <p:xfrm>
          <a:off x="160631" y="942618"/>
          <a:ext cx="8753476" cy="3867595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940727">
                  <a:extLst>
                    <a:ext uri="{9D8B030D-6E8A-4147-A177-3AD203B41FA5}">
                      <a16:colId xmlns:a16="http://schemas.microsoft.com/office/drawing/2014/main" val="4132029886"/>
                    </a:ext>
                  </a:extLst>
                </a:gridCol>
                <a:gridCol w="2436011">
                  <a:extLst>
                    <a:ext uri="{9D8B030D-6E8A-4147-A177-3AD203B41FA5}">
                      <a16:colId xmlns:a16="http://schemas.microsoft.com/office/drawing/2014/main" val="3303656834"/>
                    </a:ext>
                  </a:extLst>
                </a:gridCol>
                <a:gridCol w="2022973">
                  <a:extLst>
                    <a:ext uri="{9D8B030D-6E8A-4147-A177-3AD203B41FA5}">
                      <a16:colId xmlns:a16="http://schemas.microsoft.com/office/drawing/2014/main" val="2156197391"/>
                    </a:ext>
                  </a:extLst>
                </a:gridCol>
                <a:gridCol w="2353765">
                  <a:extLst>
                    <a:ext uri="{9D8B030D-6E8A-4147-A177-3AD203B41FA5}">
                      <a16:colId xmlns:a16="http://schemas.microsoft.com/office/drawing/2014/main" val="3426188021"/>
                    </a:ext>
                  </a:extLst>
                </a:gridCol>
              </a:tblGrid>
              <a:tr h="40848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Observation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Design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Manufacturing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Testing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57451574"/>
                  </a:ext>
                </a:extLst>
              </a:tr>
              <a:tr h="62447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MV annular ring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AAD representative coupon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None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114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2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DPA on PCB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54902119"/>
                  </a:ext>
                </a:extLst>
              </a:tr>
              <a:tr h="6944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Dielectric thickness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114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AAD representative coupon;</a:t>
                      </a:r>
                    </a:p>
                    <a:p>
                      <a:pPr algn="ctr"/>
                      <a:r>
                        <a:rPr lang="en-US" sz="1400" dirty="0"/>
                        <a:t>Microvia layers as plane layers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Reduce target thickness for cap plating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114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2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DPA on PCB</a:t>
                      </a:r>
                      <a:endParaRPr lang="en-US" sz="1400" i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61121125"/>
                  </a:ext>
                </a:extLst>
              </a:tr>
              <a:tr h="58795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Track width &amp; spacing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11480" rtl="0" eaLnBrk="1" latinLnBrk="0" hangingPunct="1"/>
                      <a:r>
                        <a:rPr lang="en-US" sz="140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None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114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None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114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2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DPA on PCB</a:t>
                      </a:r>
                      <a:endParaRPr lang="en-US" sz="1400" i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61730383"/>
                  </a:ext>
                </a:extLst>
              </a:tr>
              <a:tr h="89867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Buried via cracks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114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Reduced aspect ratio;</a:t>
                      </a:r>
                    </a:p>
                    <a:p>
                      <a:pPr marL="0" marR="0" lvl="0" indent="0" algn="ctr" defTabSz="4114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Removal of NFPs;</a:t>
                      </a:r>
                    </a:p>
                    <a:p>
                      <a:pPr marL="0" marR="0" lvl="0" indent="0" algn="ctr" defTabSz="4114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Material change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114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Increased Cu thickness;</a:t>
                      </a:r>
                    </a:p>
                    <a:p>
                      <a:pPr marL="0" marR="0" lvl="0" indent="0" algn="ctr" defTabSz="4114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Use of plugging paste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Covered by IST;</a:t>
                      </a:r>
                    </a:p>
                    <a:p>
                      <a:pPr algn="ctr"/>
                      <a:r>
                        <a:rPr lang="en-US" sz="1400" dirty="0"/>
                        <a:t>group 6 not needed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69522183"/>
                  </a:ext>
                </a:extLst>
              </a:tr>
              <a:tr h="65358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Inclusions (CAF)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114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None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Cleanliness of layup area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None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3706542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CB226C-A8B5-493E-878E-C4727849A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17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4A19E3-1A1F-47F3-9A6E-1D944C92DA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Design, manufacturing &amp; testing considerations</a:t>
            </a:r>
          </a:p>
        </p:txBody>
      </p:sp>
    </p:spTree>
    <p:extLst>
      <p:ext uri="{BB962C8B-B14F-4D97-AF65-F5344CB8AC3E}">
        <p14:creationId xmlns:p14="http://schemas.microsoft.com/office/powerpoint/2010/main" val="1778039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EAD56-DBC4-4617-A7B7-0714688A4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631" y="236872"/>
            <a:ext cx="8753475" cy="430887"/>
          </a:xfrm>
        </p:spPr>
        <p:txBody>
          <a:bodyPr/>
          <a:lstStyle/>
          <a:p>
            <a:r>
              <a:rPr lang="en-US" dirty="0">
                <a:solidFill>
                  <a:srgbClr val="3F98BD"/>
                </a:solidFill>
              </a:rPr>
              <a:t>evaluation of Complex HDI TECHNOLOGY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7305AF-6C75-44EC-8E05-1EBC2E92F5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631" y="984664"/>
            <a:ext cx="7318337" cy="2752170"/>
          </a:xfrm>
        </p:spPr>
        <p:txBody>
          <a:bodyPr anchor="t" anchorCtr="0"/>
          <a:lstStyle/>
          <a:p>
            <a:r>
              <a:rPr lang="en-US" dirty="0"/>
              <a:t>The complex HDI technology introduces several new features, such as stacked microvias, single prepreg, solder mask and new surface finishes</a:t>
            </a:r>
          </a:p>
          <a:p>
            <a:pPr lvl="1"/>
            <a:r>
              <a:rPr lang="en-US" dirty="0"/>
              <a:t>Semi-stacked inside microvia configuration passed all the required testing</a:t>
            </a:r>
          </a:p>
          <a:p>
            <a:pPr lvl="1"/>
            <a:r>
              <a:rPr lang="en-US" dirty="0"/>
              <a:t>Dielectric thickness control with single prepreg to be further optimized</a:t>
            </a:r>
          </a:p>
          <a:p>
            <a:pPr lvl="1"/>
            <a:r>
              <a:rPr lang="en-US" dirty="0"/>
              <a:t>High aspect ratio buried </a:t>
            </a:r>
            <a:r>
              <a:rPr lang="en-US" dirty="0" err="1"/>
              <a:t>vias</a:t>
            </a:r>
            <a:r>
              <a:rPr lang="en-US" dirty="0"/>
              <a:t> with plugging and cap plating remain a challenge</a:t>
            </a:r>
          </a:p>
          <a:p>
            <a:pPr lvl="1"/>
            <a:r>
              <a:rPr lang="en-US" dirty="0"/>
              <a:t>Dielectric cracks in RF material observed after testing</a:t>
            </a:r>
          </a:p>
          <a:p>
            <a:pPr lvl="1"/>
            <a:r>
              <a:rPr lang="en-US" dirty="0"/>
              <a:t>CAF performance is good, although cleanliness remains a concern</a:t>
            </a:r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7362D5-BE72-49DC-990C-E32AF0B4A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18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1D77F5-C566-47C9-82AA-A293075CC9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Summary of results</a:t>
            </a:r>
            <a:endParaRPr lang="nl-NL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5BFA2C-27C8-1458-FABC-EFDF3BAE89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94" t="524" b="380"/>
          <a:stretch/>
        </p:blipFill>
        <p:spPr>
          <a:xfrm>
            <a:off x="7478968" y="572205"/>
            <a:ext cx="1511841" cy="43344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1553008-25D5-6099-5BF8-2B6F1C6242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87" y="3141638"/>
            <a:ext cx="2257225" cy="16929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DD7A66B-62C7-830F-359F-0BD999797B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4246" y="3129007"/>
            <a:ext cx="2257661" cy="16929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448F55B-C775-FB54-00D8-9931284A58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867" y="3129007"/>
            <a:ext cx="2257225" cy="169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66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257434-6A12-2FF6-0CBF-E9DB914F1A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DE9CF-4E43-A1D2-F013-1046BD2D8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Density PCB assemblies for space applications</a:t>
            </a:r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30F3AD-47C5-A77E-BE41-A65574685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19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51B3A1-82FF-321A-E585-49FF76E9CE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HDI PCB technology development roadmap</a:t>
            </a:r>
            <a:endParaRPr lang="en-BE" dirty="0"/>
          </a:p>
        </p:txBody>
      </p:sp>
      <p:pic>
        <p:nvPicPr>
          <p:cNvPr id="16" name="Picture 15" descr="A screenshot of a computer&#10;&#10;Description automatically generated">
            <a:extLst>
              <a:ext uri="{FF2B5EF4-FFF2-40B4-BE49-F238E27FC236}">
                <a16:creationId xmlns:a16="http://schemas.microsoft.com/office/drawing/2014/main" id="{97855370-4CDE-88D8-C60E-6ECFBE5A1F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321" y="1058420"/>
            <a:ext cx="7893357" cy="3722803"/>
          </a:xfrm>
          <a:prstGeom prst="rect">
            <a:avLst/>
          </a:prstGeom>
        </p:spPr>
      </p:pic>
      <p:pic>
        <p:nvPicPr>
          <p:cNvPr id="17" name="Picture 16" descr="A screenshot of a computer&#10;&#10;Description automatically generated">
            <a:extLst>
              <a:ext uri="{FF2B5EF4-FFF2-40B4-BE49-F238E27FC236}">
                <a16:creationId xmlns:a16="http://schemas.microsoft.com/office/drawing/2014/main" id="{619B2DA0-68F6-A62B-C6FC-99C03501C1C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1551" t="91750" r="27427" b="1064"/>
          <a:stretch/>
        </p:blipFill>
        <p:spPr>
          <a:xfrm>
            <a:off x="962033" y="4472081"/>
            <a:ext cx="6640138" cy="26749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3CEE776-22F8-2772-E80D-74D2689E5005}"/>
              </a:ext>
            </a:extLst>
          </p:cNvPr>
          <p:cNvSpPr/>
          <p:nvPr/>
        </p:nvSpPr>
        <p:spPr>
          <a:xfrm>
            <a:off x="793289" y="2461614"/>
            <a:ext cx="1764000" cy="1944000"/>
          </a:xfrm>
          <a:prstGeom prst="rect">
            <a:avLst/>
          </a:prstGeom>
          <a:noFill/>
          <a:ln w="571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sz="14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51F7DA1-C659-5AA1-FCEE-7CA1CB4354D0}"/>
              </a:ext>
            </a:extLst>
          </p:cNvPr>
          <p:cNvSpPr txBox="1"/>
          <p:nvPr/>
        </p:nvSpPr>
        <p:spPr>
          <a:xfrm>
            <a:off x="896998" y="4447991"/>
            <a:ext cx="15565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1"/>
                </a:solidFill>
              </a:rPr>
              <a:t>ECSS-Q-ST-70-14C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297A2D7-F52E-81E0-CA7A-E45484F28E4E}"/>
              </a:ext>
            </a:extLst>
          </p:cNvPr>
          <p:cNvSpPr/>
          <p:nvPr/>
        </p:nvSpPr>
        <p:spPr>
          <a:xfrm>
            <a:off x="2623098" y="1928718"/>
            <a:ext cx="3814036" cy="2476896"/>
          </a:xfrm>
          <a:prstGeom prst="rect">
            <a:avLst/>
          </a:prstGeom>
          <a:noFill/>
          <a:ln w="5715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sz="14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E801500-C011-C082-0358-34C91FA68C20}"/>
              </a:ext>
            </a:extLst>
          </p:cNvPr>
          <p:cNvSpPr txBox="1"/>
          <p:nvPr/>
        </p:nvSpPr>
        <p:spPr>
          <a:xfrm>
            <a:off x="3080372" y="4451689"/>
            <a:ext cx="291400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2"/>
                </a:solidFill>
              </a:rPr>
              <a:t>Basic HDI : Qualified</a:t>
            </a:r>
          </a:p>
          <a:p>
            <a:pPr algn="ctr"/>
            <a:r>
              <a:rPr lang="en-US" sz="1200" b="1" dirty="0">
                <a:solidFill>
                  <a:schemeClr val="tx2"/>
                </a:solidFill>
              </a:rPr>
              <a:t>Complex HDI :  ready for qualification</a:t>
            </a:r>
            <a:endParaRPr lang="en-BE" sz="1200" b="1" dirty="0" err="1">
              <a:solidFill>
                <a:schemeClr val="tx2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4168987-2E0E-8260-2BE1-85F32EEB4118}"/>
              </a:ext>
            </a:extLst>
          </p:cNvPr>
          <p:cNvSpPr/>
          <p:nvPr/>
        </p:nvSpPr>
        <p:spPr>
          <a:xfrm>
            <a:off x="6502943" y="1262599"/>
            <a:ext cx="1836000" cy="3156735"/>
          </a:xfrm>
          <a:prstGeom prst="rect">
            <a:avLst/>
          </a:prstGeom>
          <a:noFill/>
          <a:ln w="5715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sz="14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15F58F-3299-6749-FF07-02FCE48ABEB2}"/>
              </a:ext>
            </a:extLst>
          </p:cNvPr>
          <p:cNvSpPr txBox="1"/>
          <p:nvPr/>
        </p:nvSpPr>
        <p:spPr>
          <a:xfrm>
            <a:off x="6017609" y="4455191"/>
            <a:ext cx="280666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6"/>
                </a:solidFill>
              </a:rPr>
              <a:t>HSHDI project objectives:</a:t>
            </a:r>
          </a:p>
          <a:p>
            <a:pPr algn="ctr"/>
            <a:r>
              <a:rPr lang="en-US" sz="1200" b="1" dirty="0">
                <a:solidFill>
                  <a:schemeClr val="accent6"/>
                </a:solidFill>
              </a:rPr>
              <a:t>Qualify, Verify, Evaluate &amp; Investigate</a:t>
            </a:r>
            <a:endParaRPr lang="en-BE" sz="1200" b="1" dirty="0" err="1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51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Density PCB assemblies for space applications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2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631" y="1078229"/>
            <a:ext cx="5787163" cy="2661067"/>
          </a:xfrm>
        </p:spPr>
        <p:txBody>
          <a:bodyPr anchor="t" anchorCtr="0">
            <a:normAutofit lnSpcReduction="10000"/>
          </a:bodyPr>
          <a:lstStyle/>
          <a:p>
            <a:r>
              <a:rPr lang="en-US" dirty="0">
                <a:solidFill>
                  <a:schemeClr val="tx1"/>
                </a:solidFill>
              </a:rPr>
              <a:t>Large ASICs (Application Specific Integrated Circuits) and FPGA (Field Programmable Gate Arrays) are now commonly used on-board spacecraft</a:t>
            </a:r>
          </a:p>
          <a:p>
            <a:r>
              <a:rPr lang="en-US" dirty="0">
                <a:solidFill>
                  <a:schemeClr val="tx1"/>
                </a:solidFill>
              </a:rPr>
              <a:t>New generation FPGAs (Virtex-5QV from Xilinx) have </a:t>
            </a:r>
            <a:r>
              <a:rPr lang="en-US" dirty="0">
                <a:solidFill>
                  <a:schemeClr val="tx2"/>
                </a:solidFill>
              </a:rPr>
              <a:t>pin count above 1000 pins,</a:t>
            </a:r>
            <a:r>
              <a:rPr lang="en-US" dirty="0">
                <a:solidFill>
                  <a:schemeClr val="tx1"/>
                </a:solidFill>
              </a:rPr>
              <a:t> with an interconnect </a:t>
            </a:r>
            <a:r>
              <a:rPr lang="en-US" dirty="0">
                <a:solidFill>
                  <a:schemeClr val="tx2"/>
                </a:solidFill>
              </a:rPr>
              <a:t>pitch reduced to 1.0 mm</a:t>
            </a:r>
          </a:p>
          <a:p>
            <a:r>
              <a:rPr lang="en-US" dirty="0">
                <a:solidFill>
                  <a:schemeClr val="tx1"/>
                </a:solidFill>
              </a:rPr>
              <a:t>Fan-out routing for these packages requires high-density interconnect (HDI) PCBs using </a:t>
            </a:r>
            <a:r>
              <a:rPr lang="en-US" dirty="0">
                <a:solidFill>
                  <a:schemeClr val="tx2"/>
                </a:solidFill>
              </a:rPr>
              <a:t>microvias and fine lines</a:t>
            </a:r>
            <a:br>
              <a:rPr lang="en-US" dirty="0"/>
            </a:br>
            <a:endParaRPr lang="en-US" dirty="0">
              <a:solidFill>
                <a:schemeClr val="accent6"/>
              </a:solidFill>
            </a:endParaRPr>
          </a:p>
        </p:txBody>
      </p:sp>
      <p:pic>
        <p:nvPicPr>
          <p:cNvPr id="1028" name="Picture 4" descr="Image result for IPC HD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585" y="945647"/>
            <a:ext cx="3207718" cy="2155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05"/>
          <a:stretch/>
        </p:blipFill>
        <p:spPr>
          <a:xfrm>
            <a:off x="2548645" y="3302759"/>
            <a:ext cx="3641829" cy="150892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84003" y="4762988"/>
            <a:ext cx="99578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Gill Sans MT"/>
                <a:cs typeface="Gill Sans MT"/>
              </a:rPr>
              <a:t>NASA - NEPP</a:t>
            </a:r>
          </a:p>
        </p:txBody>
      </p:sp>
      <p:pic>
        <p:nvPicPr>
          <p:cNvPr id="10" name="Picture 2" descr="18l hd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485" y="3163301"/>
            <a:ext cx="2060300" cy="1629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650016" y="4576205"/>
            <a:ext cx="4587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Gill Sans MT"/>
                <a:cs typeface="Gill Sans MT"/>
              </a:rPr>
              <a:t>ACB</a:t>
            </a:r>
          </a:p>
        </p:txBody>
      </p:sp>
      <p:pic>
        <p:nvPicPr>
          <p:cNvPr id="1030" name="Picture 6" descr="Image result for xilinx virtex 5qv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4" b="10247"/>
          <a:stretch/>
        </p:blipFill>
        <p:spPr bwMode="auto">
          <a:xfrm>
            <a:off x="393278" y="3432963"/>
            <a:ext cx="1830328" cy="140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757502" y="2676845"/>
            <a:ext cx="8659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800" dirty="0">
                <a:latin typeface="Gill Sans MT"/>
                <a:cs typeface="Gill Sans MT"/>
              </a:rPr>
              <a:t>© Data Respons</a:t>
            </a:r>
          </a:p>
        </p:txBody>
      </p:sp>
    </p:spTree>
    <p:extLst>
      <p:ext uri="{BB962C8B-B14F-4D97-AF65-F5344CB8AC3E}">
        <p14:creationId xmlns:p14="http://schemas.microsoft.com/office/powerpoint/2010/main" val="50384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1F9DC11-DAD2-43A7-B8A3-1C008D92A19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2417" y="3457344"/>
            <a:ext cx="2173089" cy="14366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535111-F797-42C4-A5F1-8A35052C5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Density PCB assemblies for space applications</a:t>
            </a:r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44EBBC-B745-4061-BAE2-DE2C02392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20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82030F-1CC3-47DF-9030-4B8AA6D39A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0630" y="576315"/>
            <a:ext cx="8753475" cy="369332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High-Speed High-Density Interconnect</a:t>
            </a:r>
            <a:endParaRPr lang="nl-NL" dirty="0">
              <a:solidFill>
                <a:srgbClr val="000000"/>
              </a:solidFill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047C21F-5F7F-4873-A05C-375474A228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630" y="1007202"/>
            <a:ext cx="5370260" cy="3379834"/>
          </a:xfrm>
        </p:spPr>
        <p:txBody>
          <a:bodyPr anchor="t" anchorCtr="0"/>
          <a:lstStyle/>
          <a:p>
            <a:r>
              <a:rPr lang="en-US" dirty="0"/>
              <a:t>The need for on-board data processing</a:t>
            </a:r>
            <a:r>
              <a:rPr lang="en-GB" dirty="0"/>
              <a:t> is surging</a:t>
            </a:r>
          </a:p>
          <a:p>
            <a:r>
              <a:rPr lang="en-US" dirty="0"/>
              <a:t>HDI technology increases the routing density to allow interconnecting high pin-count devices with reduced pitch</a:t>
            </a:r>
          </a:p>
          <a:p>
            <a:r>
              <a:rPr lang="en-US" b="1" dirty="0"/>
              <a:t>High-Speed HDI technology </a:t>
            </a:r>
            <a:r>
              <a:rPr lang="en-US" dirty="0"/>
              <a:t>enables signal and power integrity for higher data transfer rates and to accommodate high-performance components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E98AD2-12FF-4915-9BE1-3A1E89B71E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0890" y="660025"/>
            <a:ext cx="2174616" cy="13431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38F6C6-10EC-4440-8A58-544B6EB7FA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0890" y="2120064"/>
            <a:ext cx="2174616" cy="122642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D3E50B4-7375-4C1E-AF72-5CD1FAC54D98}"/>
              </a:ext>
            </a:extLst>
          </p:cNvPr>
          <p:cNvSpPr/>
          <p:nvPr/>
        </p:nvSpPr>
        <p:spPr>
          <a:xfrm>
            <a:off x="5638322" y="4598897"/>
            <a:ext cx="1083725" cy="1786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4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95675CF-EAF7-4420-A21D-7295739B28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8322" y="4601245"/>
            <a:ext cx="576066" cy="17399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94EBF0C-8BC5-4D63-9C4F-B5E1B4F46C3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178" y="4598897"/>
            <a:ext cx="473869" cy="1786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609D85-889C-39B2-244F-61708AF8FAF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5311" t="668" r="25998"/>
          <a:stretch/>
        </p:blipFill>
        <p:spPr>
          <a:xfrm>
            <a:off x="7823665" y="522984"/>
            <a:ext cx="1270039" cy="43836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9934EE-0A7A-8ED8-39E0-D2705301B12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3364" t="2675" r="-3043" b="3371"/>
          <a:stretch/>
        </p:blipFill>
        <p:spPr>
          <a:xfrm>
            <a:off x="3662479" y="3102629"/>
            <a:ext cx="1851516" cy="183788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866DD07-CEBC-188A-2403-6523954E323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3" r="52668"/>
          <a:stretch/>
        </p:blipFill>
        <p:spPr bwMode="auto">
          <a:xfrm>
            <a:off x="1809371" y="3132615"/>
            <a:ext cx="1788376" cy="16498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321C1FD-D69D-5569-6DFF-4868B707D465}"/>
              </a:ext>
            </a:extLst>
          </p:cNvPr>
          <p:cNvGrpSpPr/>
          <p:nvPr/>
        </p:nvGrpSpPr>
        <p:grpSpPr>
          <a:xfrm>
            <a:off x="160631" y="3258369"/>
            <a:ext cx="1523118" cy="1512000"/>
            <a:chOff x="210826" y="1568105"/>
            <a:chExt cx="2030824" cy="201600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3260284-0CA8-F1F2-0F71-FB42721373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10826" y="1568105"/>
              <a:ext cx="2030824" cy="201600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36F8806-9518-460E-AA61-6C862D397335}"/>
                </a:ext>
              </a:extLst>
            </p:cNvPr>
            <p:cNvSpPr txBox="1"/>
            <p:nvPr/>
          </p:nvSpPr>
          <p:spPr>
            <a:xfrm>
              <a:off x="1226238" y="2044697"/>
              <a:ext cx="553999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30861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1.56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AC3C754-3E4B-F300-768F-183B33CC27F5}"/>
                </a:ext>
              </a:extLst>
            </p:cNvPr>
            <p:cNvSpPr txBox="1"/>
            <p:nvPr/>
          </p:nvSpPr>
          <p:spPr>
            <a:xfrm>
              <a:off x="1226238" y="2382472"/>
              <a:ext cx="553999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30861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3C3C3B">
                      <a:lumMod val="50000"/>
                    </a:srgbClr>
                  </a:solidFill>
                  <a:effectLst/>
                  <a:uLnTx/>
                  <a:uFillTx/>
                </a:rPr>
                <a:t>1.30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C27C18D-2DB1-3A1F-C691-549356868C08}"/>
                </a:ext>
              </a:extLst>
            </p:cNvPr>
            <p:cNvSpPr txBox="1"/>
            <p:nvPr/>
          </p:nvSpPr>
          <p:spPr>
            <a:xfrm>
              <a:off x="1226238" y="1706912"/>
              <a:ext cx="553999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30861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3C3C3B">
                      <a:lumMod val="50000"/>
                    </a:srgbClr>
                  </a:solidFill>
                  <a:effectLst/>
                  <a:uLnTx/>
                  <a:uFillTx/>
                </a:rPr>
                <a:t>1.01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847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1FFE7-BB40-4A38-972F-E21DF45D9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631" y="206094"/>
            <a:ext cx="8753475" cy="461665"/>
          </a:xfrm>
        </p:spPr>
        <p:txBody>
          <a:bodyPr/>
          <a:lstStyle/>
          <a:p>
            <a:r>
              <a:rPr lang="en-US" sz="2400" dirty="0"/>
              <a:t>High Density PCB assemblies for space applications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F38DA4-D466-4157-AB7B-A5BA1B1B4C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400050" indent="-400050">
              <a:buFont typeface="+mj-lt"/>
              <a:buAutoNum type="romanUcPeriod"/>
            </a:pPr>
            <a:r>
              <a:rPr lang="en-US" dirty="0"/>
              <a:t>M. Cauwe, S. Heltzel, J. Furlong, C. Nawghane, M. Van De Slyeke, and A. Coulon (2021), “Round robin testing of HDI technology from space-qualified PCB manufacturers,” </a:t>
            </a:r>
            <a:r>
              <a:rPr lang="en-US" i="1" dirty="0"/>
              <a:t>Proceedings of the 21</a:t>
            </a:r>
            <a:r>
              <a:rPr lang="en-US" i="1" baseline="30000" dirty="0"/>
              <a:t>st</a:t>
            </a:r>
            <a:r>
              <a:rPr lang="en-US" i="1" dirty="0"/>
              <a:t> IPC APEX EXPO</a:t>
            </a:r>
            <a:r>
              <a:rPr lang="en-US" dirty="0"/>
              <a:t>, San Diego, CA.</a:t>
            </a:r>
            <a:endParaRPr lang="en-US" dirty="0">
              <a:solidFill>
                <a:srgbClr val="FF0000"/>
              </a:solidFill>
            </a:endParaRPr>
          </a:p>
          <a:p>
            <a:pPr marL="400050" indent="-400050">
              <a:buFont typeface="+mj-lt"/>
              <a:buAutoNum type="romanUcPeriod"/>
            </a:pPr>
            <a:r>
              <a:rPr lang="en-US" dirty="0"/>
              <a:t>M. Cauwe, C. Nawghane, M. Van De Slyeke, S. Heltzel, J. Furlong, B. Neves, and K. Knadle (2022), “Design and testing of three levels of microvias for high-reliability PCBs,” </a:t>
            </a:r>
            <a:r>
              <a:rPr lang="en-US" i="1" dirty="0"/>
              <a:t>Proceedings of the 22</a:t>
            </a:r>
            <a:r>
              <a:rPr lang="en-US" i="1" baseline="30000" dirty="0"/>
              <a:t>nd</a:t>
            </a:r>
            <a:r>
              <a:rPr lang="en-US" i="1" dirty="0"/>
              <a:t> IPC APEX EXPO</a:t>
            </a:r>
            <a:r>
              <a:rPr lang="en-US" dirty="0"/>
              <a:t>, San Diego, CA.</a:t>
            </a:r>
            <a:endParaRPr lang="en-US" dirty="0">
              <a:solidFill>
                <a:srgbClr val="FF0000"/>
              </a:solidFill>
            </a:endParaRPr>
          </a:p>
          <a:p>
            <a:pPr marL="400050" indent="-400050">
              <a:buFont typeface="+mj-lt"/>
              <a:buAutoNum type="romanUcPeriod"/>
            </a:pPr>
            <a:r>
              <a:rPr lang="en-US" dirty="0"/>
              <a:t>M. Cauwe, A. Coulon, C. Nawghane, B. Vandevelde, M. Van De Slyeke, and S. Heltzel (2022), “Microvia technology assessment for space applications,” </a:t>
            </a:r>
            <a:r>
              <a:rPr lang="en-US" i="1" dirty="0"/>
              <a:t>SMTA Europe </a:t>
            </a:r>
            <a:r>
              <a:rPr lang="en-US" altLang="nl-NL" i="1" dirty="0"/>
              <a:t>Electronics in Harsh Environments Conference</a:t>
            </a:r>
            <a:r>
              <a:rPr lang="en-US" altLang="nl-NL" dirty="0"/>
              <a:t>, The Netherlands</a:t>
            </a:r>
            <a:r>
              <a:rPr lang="en-US" dirty="0"/>
              <a:t>.</a:t>
            </a:r>
          </a:p>
          <a:p>
            <a:pPr marL="400050" indent="-400050">
              <a:buFont typeface="+mj-lt"/>
              <a:buAutoNum type="romanUcPeriod"/>
            </a:pPr>
            <a:r>
              <a:rPr lang="en-US" dirty="0"/>
              <a:t>M. Cauwe, S. Heltzel, J. Furlong, C. Nawghane, M. Van De Slyeke, and A. Coulon (2021), “Round robin testing of HDI technology from space-qualified PCB manufacturers,” </a:t>
            </a:r>
            <a:r>
              <a:rPr lang="en-US" i="1" dirty="0"/>
              <a:t>Proceedings of the 21</a:t>
            </a:r>
            <a:r>
              <a:rPr lang="en-US" i="1" baseline="30000" dirty="0"/>
              <a:t>st</a:t>
            </a:r>
            <a:r>
              <a:rPr lang="en-US" i="1" dirty="0"/>
              <a:t> IPC APEX EXPO</a:t>
            </a:r>
            <a:r>
              <a:rPr lang="en-US" dirty="0"/>
              <a:t>, San Diego, CA.</a:t>
            </a:r>
          </a:p>
          <a:p>
            <a:pPr marL="400050" indent="-400050">
              <a:buFont typeface="+mj-lt"/>
              <a:buAutoNum type="romanUcPeriod"/>
            </a:pPr>
            <a:r>
              <a:rPr lang="en-US" dirty="0"/>
              <a:t>M. Cauwe, C. Nawghane, A. Coulon, M. Van De Slyeke, and S. Heltzel (2023), “Contributing factors to the reliability of buried vias in high-density interconnect PCBs,” </a:t>
            </a:r>
            <a:r>
              <a:rPr lang="en-US" i="1" dirty="0"/>
              <a:t>Proceedings of the 23</a:t>
            </a:r>
            <a:r>
              <a:rPr lang="en-US" i="1" baseline="30000" dirty="0"/>
              <a:t>rd</a:t>
            </a:r>
            <a:r>
              <a:rPr lang="en-US" i="1" dirty="0"/>
              <a:t> IPC APEX EXPO</a:t>
            </a:r>
            <a:r>
              <a:rPr lang="en-US" dirty="0"/>
              <a:t>, San Diego, CA.</a:t>
            </a:r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94477-74FD-45C5-88ED-FB72BFABA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21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F2F591-B507-4107-A466-11BE52C4C9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Further reading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7627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188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148D0-E3C9-8257-E668-07A3AB7B3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Density PCB assemblies for space applications</a:t>
            </a:r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86E57E-EBF4-224C-8274-5499993F6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3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F3634A-8500-19B8-55CA-42F84BAB1C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HDI PCB technology development roadmap</a:t>
            </a:r>
            <a:endParaRPr lang="en-BE" dirty="0"/>
          </a:p>
        </p:txBody>
      </p:sp>
      <p:pic>
        <p:nvPicPr>
          <p:cNvPr id="16" name="Picture 15" descr="A screenshot of a computer&#10;&#10;Description automatically generated">
            <a:extLst>
              <a:ext uri="{FF2B5EF4-FFF2-40B4-BE49-F238E27FC236}">
                <a16:creationId xmlns:a16="http://schemas.microsoft.com/office/drawing/2014/main" id="{3ED854F3-BE08-B12A-2CA1-65CA984A21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321" y="1058420"/>
            <a:ext cx="7893357" cy="3722803"/>
          </a:xfrm>
          <a:prstGeom prst="rect">
            <a:avLst/>
          </a:prstGeom>
        </p:spPr>
      </p:pic>
      <p:pic>
        <p:nvPicPr>
          <p:cNvPr id="17" name="Picture 16" descr="A screenshot of a computer&#10;&#10;Description automatically generated">
            <a:extLst>
              <a:ext uri="{FF2B5EF4-FFF2-40B4-BE49-F238E27FC236}">
                <a16:creationId xmlns:a16="http://schemas.microsoft.com/office/drawing/2014/main" id="{2831A388-C9F2-8441-9DF3-F2F4C5E104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1551" t="91750" r="27427" b="1064"/>
          <a:stretch/>
        </p:blipFill>
        <p:spPr>
          <a:xfrm>
            <a:off x="962033" y="4472081"/>
            <a:ext cx="6640138" cy="26749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31C46FE-6727-C51E-EB47-F43D7E569968}"/>
              </a:ext>
            </a:extLst>
          </p:cNvPr>
          <p:cNvSpPr/>
          <p:nvPr/>
        </p:nvSpPr>
        <p:spPr>
          <a:xfrm>
            <a:off x="793289" y="2461614"/>
            <a:ext cx="1764000" cy="1944000"/>
          </a:xfrm>
          <a:prstGeom prst="rect">
            <a:avLst/>
          </a:prstGeom>
          <a:noFill/>
          <a:ln w="571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sz="14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2552E8D-CF42-0922-84C3-44B2C4B856ED}"/>
              </a:ext>
            </a:extLst>
          </p:cNvPr>
          <p:cNvSpPr txBox="1"/>
          <p:nvPr/>
        </p:nvSpPr>
        <p:spPr>
          <a:xfrm>
            <a:off x="896998" y="4447991"/>
            <a:ext cx="15565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1"/>
                </a:solidFill>
              </a:rPr>
              <a:t>ECSS-Q-ST-70-14C</a:t>
            </a:r>
          </a:p>
          <a:p>
            <a:pPr algn="ctr"/>
            <a:r>
              <a:rPr lang="en-US" sz="1200" b="1" dirty="0">
                <a:solidFill>
                  <a:schemeClr val="accent1"/>
                </a:solidFill>
              </a:rPr>
              <a:t>Not Qualified </a:t>
            </a:r>
            <a:endParaRPr lang="en-BE" sz="1200" b="1" dirty="0" err="1">
              <a:solidFill>
                <a:schemeClr val="accent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980A38B-9F02-D011-A69A-01D07E848657}"/>
              </a:ext>
            </a:extLst>
          </p:cNvPr>
          <p:cNvSpPr/>
          <p:nvPr/>
        </p:nvSpPr>
        <p:spPr>
          <a:xfrm>
            <a:off x="2623098" y="1928718"/>
            <a:ext cx="3814036" cy="2476896"/>
          </a:xfrm>
          <a:prstGeom prst="rect">
            <a:avLst/>
          </a:prstGeom>
          <a:noFill/>
          <a:ln w="5715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sz="14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DD93867-E621-B765-A818-8F3397E1A6A4}"/>
              </a:ext>
            </a:extLst>
          </p:cNvPr>
          <p:cNvSpPr txBox="1"/>
          <p:nvPr/>
        </p:nvSpPr>
        <p:spPr>
          <a:xfrm>
            <a:off x="3145867" y="4451689"/>
            <a:ext cx="278300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2"/>
                </a:solidFill>
              </a:rPr>
              <a:t>HDIPCB project objectives:</a:t>
            </a:r>
          </a:p>
          <a:p>
            <a:pPr algn="ctr"/>
            <a:r>
              <a:rPr lang="en-US" sz="1200" b="1" dirty="0">
                <a:solidFill>
                  <a:schemeClr val="tx2"/>
                </a:solidFill>
              </a:rPr>
              <a:t>Qualify, Verify, Evaluate &amp; Investigate</a:t>
            </a:r>
            <a:endParaRPr lang="en-BE" sz="1200" b="1" dirty="0" err="1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04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0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CBF682B-B720-E16E-5317-E56C5740B6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1614" y="576315"/>
            <a:ext cx="1986485" cy="43176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631" y="206094"/>
            <a:ext cx="8753475" cy="461665"/>
          </a:xfrm>
        </p:spPr>
        <p:txBody>
          <a:bodyPr/>
          <a:lstStyle/>
          <a:p>
            <a:r>
              <a:rPr lang="en-US" sz="2400" dirty="0"/>
              <a:t>High Density PCB assemblies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4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Basic HDI technology</a:t>
            </a:r>
            <a:endParaRPr lang="en-US" cap="none" dirty="0">
              <a:solidFill>
                <a:srgbClr val="000000"/>
              </a:solidFill>
            </a:endParaRPr>
          </a:p>
        </p:txBody>
      </p:sp>
      <p:graphicFrame>
        <p:nvGraphicFramePr>
          <p:cNvPr id="7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2001633"/>
              </p:ext>
            </p:extLst>
          </p:nvPr>
        </p:nvGraphicFramePr>
        <p:xfrm>
          <a:off x="533171" y="945647"/>
          <a:ext cx="5346550" cy="37651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524511">
                  <a:extLst>
                    <a:ext uri="{9D8B030D-6E8A-4147-A177-3AD203B41FA5}">
                      <a16:colId xmlns:a16="http://schemas.microsoft.com/office/drawing/2014/main" val="1501630065"/>
                    </a:ext>
                  </a:extLst>
                </a:gridCol>
                <a:gridCol w="2822039">
                  <a:extLst>
                    <a:ext uri="{9D8B030D-6E8A-4147-A177-3AD203B41FA5}">
                      <a16:colId xmlns:a16="http://schemas.microsoft.com/office/drawing/2014/main" val="3019596028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marL="0" algn="l" defTabSz="411480" rtl="0" eaLnBrk="1" latinLnBrk="0" hangingPunct="1"/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Technology 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11480" rtl="0" eaLnBrk="1" latinLnBrk="0" hangingPunct="1"/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Basic HDI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551185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algn="l" defTabSz="411480" rtl="0" eaLnBrk="1" latinLnBrk="0" hangingPunct="1"/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Conductor width and spacing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11480" rtl="0" eaLnBrk="1" latinLnBrk="0" hangingPunct="1"/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70/70 µm (no plating, 17 µm Cu foil)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93429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algn="l" defTabSz="411480" rtl="0" eaLnBrk="1" latinLnBrk="0" hangingPunct="1"/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Configuration of microvias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11480" rtl="0" eaLnBrk="1" latinLnBrk="0" hangingPunct="1"/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 levels staggered, copper filled,   175 µm diameter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629040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algn="l" defTabSz="411480" rtl="0" eaLnBrk="1" latinLnBrk="0" hangingPunct="1"/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Number of layers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11480" rtl="0" eaLnBrk="1" latinLnBrk="0" hangingPunct="1"/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≤ 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742030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lvl="0" indent="0" algn="l" defTabSz="4114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Construction of HDI layers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11480" rtl="0" eaLnBrk="1" latinLnBrk="0" hangingPunct="1"/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Microvias staggered to core, </a:t>
                      </a:r>
                    </a:p>
                    <a:p>
                      <a:pPr marL="0" algn="ctr" defTabSz="411480" rtl="0" eaLnBrk="1" latinLnBrk="0" hangingPunct="1"/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two sheets of prepreg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239975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algn="l" defTabSz="411480" rtl="0" eaLnBrk="1" latinLnBrk="0" hangingPunct="1"/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Aspect ration of core 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vias</a:t>
                      </a:r>
                      <a:endParaRPr lang="en-US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11480" rtl="0" eaLnBrk="1" latinLnBrk="0" hangingPunct="1"/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≤ 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441825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algn="l" defTabSz="41148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PCB thickness</a:t>
                      </a:r>
                      <a:endParaRPr lang="nl-NL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41148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2.8 mm</a:t>
                      </a:r>
                      <a:endParaRPr lang="nl-NL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824509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algn="l" defTabSz="411480" rtl="0" eaLnBrk="1" latinLnBrk="0" hangingPunct="1"/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Filling medium for core 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vias</a:t>
                      </a:r>
                      <a:endParaRPr lang="en-US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11480" rtl="0" eaLnBrk="1" latinLnBrk="0" hangingPunct="1"/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Via plugging paste (+ cap plating)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203955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algn="l" defTabSz="41148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Construction of core</a:t>
                      </a:r>
                      <a:endParaRPr lang="nl-NL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411480" rtl="0" eaLnBrk="1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Single sequence</a:t>
                      </a:r>
                      <a:endParaRPr lang="nl-NL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4179039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lvl="0" indent="0" algn="l" defTabSz="4114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Dielectric material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11480" rtl="0" eaLnBrk="1" latinLnBrk="0" hangingPunct="1">
                        <a:spcAft>
                          <a:spcPts val="600"/>
                        </a:spcAft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Polyimide (Ventec VT-901)</a:t>
                      </a:r>
                      <a:endParaRPr lang="nl-NL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532286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lvl="0" indent="0" algn="l" defTabSz="4114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Surface finish and solder mask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11480" rtl="0" eaLnBrk="1" latinLnBrk="0" hangingPunct="1">
                        <a:spcAft>
                          <a:spcPts val="600"/>
                        </a:spcAft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SnPb, no SM</a:t>
                      </a:r>
                      <a:endParaRPr lang="nl-NL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335309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10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239AB64-41C1-437E-8AB4-E8C5137ADB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4" b="380"/>
          <a:stretch/>
        </p:blipFill>
        <p:spPr>
          <a:xfrm>
            <a:off x="6826623" y="572205"/>
            <a:ext cx="1935618" cy="43344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631" y="206094"/>
            <a:ext cx="8753475" cy="461665"/>
          </a:xfrm>
        </p:spPr>
        <p:txBody>
          <a:bodyPr/>
          <a:lstStyle/>
          <a:p>
            <a:r>
              <a:rPr lang="en-US" sz="2400" dirty="0"/>
              <a:t>High Density PCB assemblies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5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complex HDI technology</a:t>
            </a:r>
            <a:endParaRPr lang="en-US" cap="none" dirty="0">
              <a:solidFill>
                <a:srgbClr val="000000"/>
              </a:solidFill>
            </a:endParaRPr>
          </a:p>
        </p:txBody>
      </p:sp>
      <p:graphicFrame>
        <p:nvGraphicFramePr>
          <p:cNvPr id="9" name="Content Placeholder 9"/>
          <p:cNvGraphicFramePr>
            <a:graphicFrameLocks/>
          </p:cNvGraphicFramePr>
          <p:nvPr/>
        </p:nvGraphicFramePr>
        <p:xfrm>
          <a:off x="533171" y="945647"/>
          <a:ext cx="5346550" cy="38565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524511">
                  <a:extLst>
                    <a:ext uri="{9D8B030D-6E8A-4147-A177-3AD203B41FA5}">
                      <a16:colId xmlns:a16="http://schemas.microsoft.com/office/drawing/2014/main" val="1501630065"/>
                    </a:ext>
                  </a:extLst>
                </a:gridCol>
                <a:gridCol w="2822039">
                  <a:extLst>
                    <a:ext uri="{9D8B030D-6E8A-4147-A177-3AD203B41FA5}">
                      <a16:colId xmlns:a16="http://schemas.microsoft.com/office/drawing/2014/main" val="3019596028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marL="0" algn="l" defTabSz="411480" rtl="0" eaLnBrk="1" latinLnBrk="0" hangingPunct="1"/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Technology 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11480" rtl="0" eaLnBrk="1" latinLnBrk="0" hangingPunct="1"/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Complex HDI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551185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algn="l" defTabSz="411480" rtl="0" eaLnBrk="1" latinLnBrk="0" hangingPunct="1"/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Conductor width and spacing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11480" rtl="0" eaLnBrk="1" latinLnBrk="0" hangingPunct="1"/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50/50 µm (no plating, 12 µm Cu foil)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93429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algn="l" defTabSz="411480" rtl="0" eaLnBrk="1" latinLnBrk="0" hangingPunct="1"/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Configuration of microvias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11480" rtl="0" eaLnBrk="1" latinLnBrk="0" hangingPunct="1"/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 levels, Cu fill, 125 µm diameter</a:t>
                      </a:r>
                    </a:p>
                    <a:p>
                      <a:pPr marL="0" algn="ctr" defTabSz="411480" rtl="0" eaLnBrk="1" latinLnBrk="0" hangingPunct="1"/>
                      <a:r>
                        <a:rPr lang="en-US" sz="1400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Semi-stacked configuration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629040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algn="l" defTabSz="411480" rtl="0" eaLnBrk="1" latinLnBrk="0" hangingPunct="1"/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Number of layers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11480" rtl="0" eaLnBrk="1" latinLnBrk="0" hangingPunct="1"/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≤ 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742030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lvl="0" indent="0" algn="l" defTabSz="4114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Construction of HDI layers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11480" rtl="0" eaLnBrk="1" latinLnBrk="0" hangingPunct="1"/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Staggered, one sheet of prepreg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239975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algn="l" defTabSz="411480" rtl="0" eaLnBrk="1" latinLnBrk="0" hangingPunct="1"/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Aspect ration of core 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vias</a:t>
                      </a:r>
                      <a:endParaRPr lang="en-US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11480" rtl="0" eaLnBrk="1" latinLnBrk="0" hangingPunct="1"/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≤ 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441825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algn="l" defTabSz="411480" rtl="0" eaLnBrk="1" latinLnBrk="0" hangingPunct="1"/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Filling medium for core 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vias</a:t>
                      </a:r>
                      <a:endParaRPr lang="en-US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11480" rtl="0" eaLnBrk="1" latinLnBrk="0" hangingPunct="1"/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Via plugging paste (+ cap plating)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24509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algn="l" defTabSz="41148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Construction of core</a:t>
                      </a:r>
                      <a:endParaRPr lang="nl-NL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411480" rtl="0" eaLnBrk="1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Single sequence</a:t>
                      </a:r>
                      <a:endParaRPr lang="nl-NL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4203955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lvl="0" indent="0" algn="l" defTabSz="4114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Presence of non-functional pads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411480" rtl="0" eaLnBrk="1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Full pad stack removed</a:t>
                      </a:r>
                      <a:endParaRPr lang="nl-NL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4179039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algn="l" defTabSz="411480" rtl="0" eaLnBrk="1" latinLnBrk="0" hangingPunct="1"/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Back drilling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11480" rtl="0" eaLnBrk="1" latinLnBrk="0" hangingPunct="1"/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Buried 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vias</a:t>
                      </a:r>
                      <a:endParaRPr lang="en-US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16516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lvl="0" indent="0" algn="l" defTabSz="4114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Dielectric material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11480" rtl="0" eaLnBrk="1" latinLnBrk="0" hangingPunct="1">
                        <a:spcAft>
                          <a:spcPts val="600"/>
                        </a:spcAft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Ventec VT-901</a:t>
                      </a:r>
                      <a:r>
                        <a:rPr lang="en-US" sz="14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and 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Megtron 6</a:t>
                      </a:r>
                      <a:endParaRPr lang="nl-NL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532286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lvl="0" indent="0" algn="l" defTabSz="4114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Surface finish and solder mask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11480" rtl="0" eaLnBrk="1" latinLnBrk="0" hangingPunct="1">
                        <a:spcAft>
                          <a:spcPts val="600"/>
                        </a:spcAft>
                      </a:pPr>
                      <a:r>
                        <a:rPr lang="en-US" sz="140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ENIG or ENEPIG with solder mask</a:t>
                      </a:r>
                      <a:endParaRPr lang="nl-NL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335309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346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8299D-64DE-4BC4-A2F2-25D04EDD6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631" y="206094"/>
            <a:ext cx="8753475" cy="461665"/>
          </a:xfrm>
        </p:spPr>
        <p:txBody>
          <a:bodyPr/>
          <a:lstStyle/>
          <a:p>
            <a:r>
              <a:rPr lang="en-US" sz="2400" dirty="0"/>
              <a:t>High Density PCB assemblies for space applications</a:t>
            </a:r>
            <a:endParaRPr lang="en-BE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5FC6BE-EC2B-4434-BC9D-4821E4926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6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866B76-861A-449F-BBE0-B8731DCBD1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Hierarchy of failure for HDI technology</a:t>
            </a:r>
            <a:endParaRPr lang="en-BE" dirty="0">
              <a:solidFill>
                <a:srgbClr val="00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84D49EF-E589-4EE8-B7A1-E22D0C50B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851" y="826287"/>
            <a:ext cx="6359439" cy="40281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E6CDC0-7B6E-0FD1-794E-6651707159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r="69511"/>
          <a:stretch/>
        </p:blipFill>
        <p:spPr>
          <a:xfrm>
            <a:off x="7094169" y="625661"/>
            <a:ext cx="1737809" cy="424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68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4FBF9033-72E1-4558-9E79-2FAED0D41F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026" t="4137" r="10985" b="61011"/>
          <a:stretch/>
        </p:blipFill>
        <p:spPr bwMode="auto">
          <a:xfrm>
            <a:off x="6054254" y="667759"/>
            <a:ext cx="2972271" cy="178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ED4B8A-F6B1-4407-AD8A-FC4D77D88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631" y="206094"/>
            <a:ext cx="8753475" cy="461665"/>
          </a:xfrm>
        </p:spPr>
        <p:txBody>
          <a:bodyPr/>
          <a:lstStyle/>
          <a:p>
            <a:r>
              <a:rPr lang="en-US" sz="2400" dirty="0"/>
              <a:t>Lessons learnt on microvias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E3B666-BA37-4A97-AA54-9276C23FA1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632" y="1078230"/>
            <a:ext cx="6117768" cy="3524250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sz="2400" dirty="0"/>
              <a:t>Microvias can fail for the following reasons:</a:t>
            </a:r>
          </a:p>
          <a:p>
            <a:pPr marL="715963" lvl="1" indent="-258763">
              <a:buFont typeface="+mj-lt"/>
              <a:buAutoNum type="arabicPeriod"/>
              <a:defRPr/>
            </a:pPr>
            <a:r>
              <a:rPr lang="en-US" sz="2000" dirty="0"/>
              <a:t>Non-</a:t>
            </a:r>
            <a:r>
              <a:rPr lang="en-US" sz="2000" dirty="0" err="1"/>
              <a:t>optimised</a:t>
            </a:r>
            <a:r>
              <a:rPr lang="en-US" sz="2000" dirty="0"/>
              <a:t> materials or processes</a:t>
            </a:r>
          </a:p>
          <a:p>
            <a:pPr marL="715963" lvl="1" indent="-258763">
              <a:spcBef>
                <a:spcPts val="300"/>
              </a:spcBef>
              <a:buFont typeface="+mj-lt"/>
              <a:buAutoNum type="arabicPeriod"/>
              <a:defRPr/>
            </a:pPr>
            <a:r>
              <a:rPr lang="en-US" sz="2000" dirty="0"/>
              <a:t>Stressful design</a:t>
            </a:r>
          </a:p>
          <a:p>
            <a:pPr marL="715963" lvl="1" indent="-258763">
              <a:spcBef>
                <a:spcPts val="300"/>
              </a:spcBef>
              <a:buFont typeface="+mj-lt"/>
              <a:buAutoNum type="arabicPeriod"/>
              <a:defRPr/>
            </a:pPr>
            <a:r>
              <a:rPr lang="en-US" sz="2000" dirty="0"/>
              <a:t>Inhomogeneous processes</a:t>
            </a:r>
          </a:p>
          <a:p>
            <a:pPr>
              <a:defRPr/>
            </a:pPr>
            <a:r>
              <a:rPr lang="en-US" sz="2200" dirty="0"/>
              <a:t>Weakness in microvia target land interface is not caused by any single manufacturing process</a:t>
            </a:r>
          </a:p>
          <a:p>
            <a:pPr>
              <a:defRPr/>
            </a:pPr>
            <a:r>
              <a:rPr lang="en-US" sz="2200" dirty="0"/>
              <a:t>ESA evaluates microvia designs using</a:t>
            </a:r>
          </a:p>
          <a:p>
            <a:pPr marL="914400" lvl="1" indent="-457200">
              <a:buFont typeface="+mj-lt"/>
              <a:buAutoNum type="alphaLcPeriod"/>
              <a:defRPr/>
            </a:pPr>
            <a:r>
              <a:rPr lang="en-US" sz="2000" dirty="0"/>
              <a:t>review of design and comparison to qualification</a:t>
            </a:r>
          </a:p>
          <a:p>
            <a:pPr marL="914400" lvl="1" indent="-457200">
              <a:spcBef>
                <a:spcPts val="300"/>
              </a:spcBef>
              <a:buFont typeface="+mj-lt"/>
              <a:buAutoNum type="alphaLcPeriod"/>
              <a:defRPr/>
            </a:pPr>
            <a:r>
              <a:rPr lang="en-US" sz="2000" dirty="0"/>
              <a:t>thermo-mechanical modelling</a:t>
            </a:r>
          </a:p>
          <a:p>
            <a:pPr marL="914400" lvl="1" indent="-457200">
              <a:spcBef>
                <a:spcPts val="300"/>
              </a:spcBef>
              <a:buFont typeface="+mj-lt"/>
              <a:buAutoNum type="alphaLcPeriod"/>
              <a:defRPr/>
            </a:pPr>
            <a:r>
              <a:rPr lang="en-US" sz="2000" dirty="0"/>
              <a:t>testing coupons and spare PCBs</a:t>
            </a:r>
          </a:p>
          <a:p>
            <a:pPr marL="914400" lvl="1" indent="-457200">
              <a:spcBef>
                <a:spcPts val="300"/>
              </a:spcBef>
              <a:buFont typeface="+mj-lt"/>
              <a:buAutoNum type="alphaLcPeriod"/>
              <a:defRPr/>
            </a:pPr>
            <a:r>
              <a:rPr lang="en-US" sz="2000" dirty="0"/>
              <a:t>review of manufacturing processes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8D3941-C636-47DB-B645-20AD45D59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7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519D0C-F1DC-4979-8D88-B11377A8E7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Weak microvia interface</a:t>
            </a:r>
            <a:endParaRPr lang="nl-NL" dirty="0"/>
          </a:p>
        </p:txBody>
      </p:sp>
      <p:pic>
        <p:nvPicPr>
          <p:cNvPr id="6" name="Content Placeholder 1">
            <a:extLst>
              <a:ext uri="{FF2B5EF4-FFF2-40B4-BE49-F238E27FC236}">
                <a16:creationId xmlns:a16="http://schemas.microsoft.com/office/drawing/2014/main" id="{60316E07-934A-49EB-B8BC-B64A9FAF9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54254" y="2626096"/>
            <a:ext cx="2972271" cy="226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7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3A09D-DB7D-47A6-8875-238B5E4FD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631" y="206094"/>
            <a:ext cx="8753475" cy="461665"/>
          </a:xfrm>
        </p:spPr>
        <p:txBody>
          <a:bodyPr/>
          <a:lstStyle/>
          <a:p>
            <a:r>
              <a:rPr lang="en-US" sz="2400" dirty="0">
                <a:solidFill>
                  <a:srgbClr val="3F98BD"/>
                </a:solidFill>
              </a:rPr>
              <a:t>Lessons learnt on microvias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5AC6AF-8635-4496-8C83-1FDD844154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 anchorCtr="0"/>
          <a:lstStyle/>
          <a:p>
            <a:r>
              <a:rPr lang="en-US" altLang="nl-NL" dirty="0"/>
              <a:t>ESA microvia process guidelines: </a:t>
            </a:r>
            <a:r>
              <a:rPr lang="en-US" altLang="nl-NL" dirty="0">
                <a:hlinkClick r:id="rId2"/>
              </a:rPr>
              <a:t>ESA-TECMSP-TN-19672</a:t>
            </a:r>
            <a:endParaRPr lang="en-US" dirty="0"/>
          </a:p>
          <a:p>
            <a:pPr>
              <a:spcBef>
                <a:spcPts val="1200"/>
              </a:spcBef>
            </a:pPr>
            <a:r>
              <a:rPr lang="en-US" dirty="0">
                <a:solidFill>
                  <a:schemeClr val="tx1"/>
                </a:solidFill>
              </a:rPr>
              <a:t>Aspect ratio of 0.66 to 0.75 advised for high-quality microvias</a:t>
            </a:r>
          </a:p>
          <a:p>
            <a:r>
              <a:rPr lang="en-US" dirty="0">
                <a:solidFill>
                  <a:schemeClr val="tx1"/>
                </a:solidFill>
              </a:rPr>
              <a:t>Dielectric thickness is important contributor to aspect ratio</a:t>
            </a:r>
          </a:p>
          <a:p>
            <a:pPr>
              <a:spcBef>
                <a:spcPts val="1200"/>
              </a:spcBef>
            </a:pPr>
            <a:r>
              <a:rPr lang="en-US" dirty="0"/>
              <a:t>Design recommendations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Use the microvia layers as plane layers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(max Cu area)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Select prepreg construction for worst-case Cu thickness</a:t>
            </a:r>
          </a:p>
          <a:p>
            <a:r>
              <a:rPr lang="en-US" dirty="0"/>
              <a:t>Manufacturing recommendation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Minimize copper thickness on microvia layers</a:t>
            </a: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E34BFE-8907-4E85-A363-06EAAB41E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8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D852AA-F390-4126-BC2A-CA46433817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0630" y="576315"/>
            <a:ext cx="8753475" cy="369332"/>
          </a:xfrm>
        </p:spPr>
        <p:txBody>
          <a:bodyPr/>
          <a:lstStyle/>
          <a:p>
            <a:r>
              <a:rPr lang="en-US" dirty="0"/>
              <a:t>review of design and manufacturing processes</a:t>
            </a:r>
            <a:endParaRPr lang="nl-NL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EDC75D-F2B6-411E-9B36-1D82C7F41E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1640" y="2161578"/>
            <a:ext cx="3251730" cy="267823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7575129-36EC-42A9-99A2-8F2745924F2A}"/>
              </a:ext>
            </a:extLst>
          </p:cNvPr>
          <p:cNvGrpSpPr/>
          <p:nvPr/>
        </p:nvGrpSpPr>
        <p:grpSpPr>
          <a:xfrm>
            <a:off x="6602567" y="655795"/>
            <a:ext cx="2348345" cy="1320145"/>
            <a:chOff x="6490208" y="511036"/>
            <a:chExt cx="2348345" cy="132014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EC8BEFE-E8CD-43A2-86BA-1E044AF888FA}"/>
                </a:ext>
              </a:extLst>
            </p:cNvPr>
            <p:cNvSpPr/>
            <p:nvPr/>
          </p:nvSpPr>
          <p:spPr>
            <a:xfrm>
              <a:off x="6490208" y="791114"/>
              <a:ext cx="2348345" cy="1040067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 sz="14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39041F6-585C-4690-8599-7A21D2EAB60C}"/>
                </a:ext>
              </a:extLst>
            </p:cNvPr>
            <p:cNvSpPr/>
            <p:nvPr/>
          </p:nvSpPr>
          <p:spPr>
            <a:xfrm>
              <a:off x="6627266" y="1563698"/>
              <a:ext cx="2075448" cy="26658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 sz="140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A795273-4453-44FB-9ECA-1091A14C1F91}"/>
                </a:ext>
              </a:extLst>
            </p:cNvPr>
            <p:cNvSpPr/>
            <p:nvPr/>
          </p:nvSpPr>
          <p:spPr>
            <a:xfrm>
              <a:off x="6627266" y="511036"/>
              <a:ext cx="2075449" cy="28691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 sz="1400"/>
            </a:p>
          </p:txBody>
        </p:sp>
        <p:sp>
          <p:nvSpPr>
            <p:cNvPr id="14" name="Trapezoid 13">
              <a:extLst>
                <a:ext uri="{FF2B5EF4-FFF2-40B4-BE49-F238E27FC236}">
                  <a16:creationId xmlns:a16="http://schemas.microsoft.com/office/drawing/2014/main" id="{E593FB22-3E2C-445C-ACA9-84792744A82A}"/>
                </a:ext>
              </a:extLst>
            </p:cNvPr>
            <p:cNvSpPr/>
            <p:nvPr/>
          </p:nvSpPr>
          <p:spPr>
            <a:xfrm rot="10800000">
              <a:off x="7087781" y="777618"/>
              <a:ext cx="1153199" cy="786080"/>
            </a:xfrm>
            <a:prstGeom prst="trapezoid">
              <a:avLst>
                <a:gd name="adj" fmla="val 12932"/>
              </a:avLst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 sz="1400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C07D938-02F8-44CB-A5F0-28C5E608384D}"/>
                </a:ext>
              </a:extLst>
            </p:cNvPr>
            <p:cNvSpPr/>
            <p:nvPr/>
          </p:nvSpPr>
          <p:spPr>
            <a:xfrm>
              <a:off x="6627266" y="714767"/>
              <a:ext cx="460514" cy="76347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 sz="140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224EDD0-408F-4F2F-ABDF-B5C7FC7C0E15}"/>
                </a:ext>
              </a:extLst>
            </p:cNvPr>
            <p:cNvSpPr/>
            <p:nvPr/>
          </p:nvSpPr>
          <p:spPr>
            <a:xfrm>
              <a:off x="8240979" y="720760"/>
              <a:ext cx="461735" cy="76347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 sz="1400"/>
            </a:p>
          </p:txBody>
        </p:sp>
      </p:grp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0705E9D-EF43-44D1-89DF-67482322F512}"/>
              </a:ext>
            </a:extLst>
          </p:cNvPr>
          <p:cNvCxnSpPr>
            <a:cxnSpLocks/>
          </p:cNvCxnSpPr>
          <p:nvPr/>
        </p:nvCxnSpPr>
        <p:spPr>
          <a:xfrm>
            <a:off x="7184307" y="744242"/>
            <a:ext cx="1153199" cy="5993"/>
          </a:xfrm>
          <a:prstGeom prst="straightConnector1">
            <a:avLst/>
          </a:prstGeom>
          <a:ln w="28575" cmpd="sng">
            <a:solidFill>
              <a:schemeClr val="tx1"/>
            </a:solidFill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02807D1-BC84-4325-879C-ED35F573EF38}"/>
              </a:ext>
            </a:extLst>
          </p:cNvPr>
          <p:cNvCxnSpPr>
            <a:cxnSpLocks/>
          </p:cNvCxnSpPr>
          <p:nvPr/>
        </p:nvCxnSpPr>
        <p:spPr>
          <a:xfrm>
            <a:off x="7364365" y="865519"/>
            <a:ext cx="0" cy="852682"/>
          </a:xfrm>
          <a:prstGeom prst="straightConnector1">
            <a:avLst/>
          </a:prstGeom>
          <a:ln w="28575" cmpd="sng">
            <a:solidFill>
              <a:schemeClr val="tx1"/>
            </a:solidFill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4F88755-9C98-46C0-BFDD-0CFA382D8E58}"/>
              </a:ext>
            </a:extLst>
          </p:cNvPr>
          <p:cNvSpPr txBox="1"/>
          <p:nvPr/>
        </p:nvSpPr>
        <p:spPr>
          <a:xfrm>
            <a:off x="7357505" y="1098153"/>
            <a:ext cx="397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H</a:t>
            </a:r>
            <a:endParaRPr lang="en-BE" sz="1200" dirty="0" err="1">
              <a:latin typeface="Arial Black" panose="020B0A040201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B484157-36C7-4766-8695-7FC2A31FAB19}"/>
              </a:ext>
            </a:extLst>
          </p:cNvPr>
          <p:cNvSpPr txBox="1"/>
          <p:nvPr/>
        </p:nvSpPr>
        <p:spPr>
          <a:xfrm>
            <a:off x="7534798" y="338003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W</a:t>
            </a:r>
            <a:endParaRPr lang="en-BE" sz="1200" dirty="0" err="1">
              <a:latin typeface="Arial Black" panose="020B0A040201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9201D2E-7F4C-4BE7-8122-86B74CFC03D9}"/>
              </a:ext>
            </a:extLst>
          </p:cNvPr>
          <p:cNvSpPr/>
          <p:nvPr/>
        </p:nvSpPr>
        <p:spPr>
          <a:xfrm>
            <a:off x="229894" y="3864921"/>
            <a:ext cx="543248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i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&lt;&lt; The qualified domain only covers microvia layers with 2x 106 prepreg construction. This automatically limits the maximum copper thickness that can be allowed to ensure an as-manufactured minimum dielectric thickness of 60 µm. &gt;&gt;</a:t>
            </a:r>
            <a:endParaRPr lang="en-BE" sz="1400" i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43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A5C9B-A170-463E-A175-82DC2BBB8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631" y="206094"/>
            <a:ext cx="8753475" cy="461665"/>
          </a:xfrm>
        </p:spPr>
        <p:txBody>
          <a:bodyPr/>
          <a:lstStyle/>
          <a:p>
            <a:r>
              <a:rPr lang="en-US" sz="2400" dirty="0">
                <a:solidFill>
                  <a:srgbClr val="3F98BD"/>
                </a:solidFill>
              </a:rPr>
              <a:t>Lessons learnt on microvias</a:t>
            </a: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A71FD4-50AF-4704-9B07-3B7033FB1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632" y="1078230"/>
            <a:ext cx="5554368" cy="352425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Distance between microvia stack and core via should be maximized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(design rule: tangency of the pads)</a:t>
            </a:r>
          </a:p>
          <a:p>
            <a:r>
              <a:rPr lang="en-US" dirty="0"/>
              <a:t>Microvia placement superimposed to the core via is not </a:t>
            </a:r>
            <a:r>
              <a:rPr lang="en-US" dirty="0">
                <a:solidFill>
                  <a:schemeClr val="tx1"/>
                </a:solidFill>
              </a:rPr>
              <a:t>recommended</a:t>
            </a:r>
          </a:p>
          <a:p>
            <a:pPr lvl="1"/>
            <a:r>
              <a:rPr lang="en-US" dirty="0"/>
              <a:t>If superimposing microvias above the core via cannot be avoided, concentric placement is advised</a:t>
            </a:r>
          </a:p>
          <a:p>
            <a:r>
              <a:rPr lang="en-US" dirty="0"/>
              <a:t>Plugging paste and high copper thickness reinforce the core via, which can result in rotational stress on the microvia stack</a:t>
            </a:r>
          </a:p>
          <a:p>
            <a:r>
              <a:rPr lang="en-US" dirty="0"/>
              <a:t>Areas of high-resin content surrounding the microvia can exert additional stress on the microvia</a:t>
            </a:r>
          </a:p>
          <a:p>
            <a:r>
              <a:rPr lang="en-US" dirty="0"/>
              <a:t>Tightly spaced microvias act as rivets [G. Partida]</a:t>
            </a:r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C58921-B6BF-4A14-AA76-E4EEF41C9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9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782027-788F-4EE9-B9AE-77B4891BAC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Design recommendations</a:t>
            </a:r>
            <a:endParaRPr lang="en-B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B4DCF8-FBA1-4EAB-947E-2949684468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541" t="2850" r="13943"/>
          <a:stretch/>
        </p:blipFill>
        <p:spPr bwMode="auto">
          <a:xfrm>
            <a:off x="5715003" y="513969"/>
            <a:ext cx="3199103" cy="2424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9E062EDE-0374-4BFA-A691-45F897130B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806" r="33677" b="24165"/>
          <a:stretch/>
        </p:blipFill>
        <p:spPr bwMode="auto">
          <a:xfrm>
            <a:off x="5715003" y="3001157"/>
            <a:ext cx="3199105" cy="1892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3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 imec rebranded">
  <a:themeElements>
    <a:clrScheme name="imec rebranded">
      <a:dk1>
        <a:srgbClr val="3C3C3B"/>
      </a:dk1>
      <a:lt1>
        <a:srgbClr val="FFFFFF"/>
      </a:lt1>
      <a:dk2>
        <a:srgbClr val="3F98BD"/>
      </a:dk2>
      <a:lt2>
        <a:srgbClr val="929497"/>
      </a:lt2>
      <a:accent1>
        <a:srgbClr val="90298D"/>
      </a:accent1>
      <a:accent2>
        <a:srgbClr val="36337D"/>
      </a:accent2>
      <a:accent3>
        <a:srgbClr val="1582BE"/>
      </a:accent3>
      <a:accent4>
        <a:srgbClr val="99BDE4"/>
      </a:accent4>
      <a:accent5>
        <a:srgbClr val="C778AD"/>
      </a:accent5>
      <a:accent6>
        <a:srgbClr val="52BDC2"/>
      </a:accent6>
      <a:hlink>
        <a:srgbClr val="3F98BD"/>
      </a:hlink>
      <a:folHlink>
        <a:srgbClr val="2D6C85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>
          <a:gsLst>
            <a:gs pos="0">
              <a:schemeClr val="accent6"/>
            </a:gs>
            <a:gs pos="60000">
              <a:schemeClr val="tx2"/>
            </a:gs>
          </a:gsLst>
          <a:lin ang="2700000" scaled="0"/>
        </a:gradFill>
        <a:ln>
          <a:noFill/>
        </a:ln>
        <a:effectLst/>
      </a:spPr>
      <a:bodyPr rtlCol="0" anchor="ctr"/>
      <a:lstStyle>
        <a:defPPr algn="ctr">
          <a:defRPr sz="1400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3175" cmpd="sng">
          <a:solidFill>
            <a:schemeClr val="tx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ctr">
          <a:defRPr sz="1200"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3B505F0AAF8854BA7D2674B04F786C6" ma:contentTypeVersion="6" ma:contentTypeDescription="Create a new document." ma:contentTypeScope="" ma:versionID="0a9a67665d95953682270a56ef237d6d">
  <xsd:schema xmlns:xsd="http://www.w3.org/2001/XMLSchema" xmlns:xs="http://www.w3.org/2001/XMLSchema" xmlns:p="http://schemas.microsoft.com/office/2006/metadata/properties" xmlns:ns1="http://schemas.microsoft.com/sharepoint/v3" xmlns:ns2="f56811fa-b606-4f2e-bb30-f06042c05933" targetNamespace="http://schemas.microsoft.com/office/2006/metadata/properties" ma:root="true" ma:fieldsID="4a65544b1edf5d5962745fcf9921f865" ns1:_="" ns2:_="">
    <xsd:import namespace="http://schemas.microsoft.com/sharepoint/v3"/>
    <xsd:import namespace="f56811fa-b606-4f2e-bb30-f06042c0593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6811fa-b606-4f2e-bb30-f06042c0593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D40C052-9937-471D-8C61-BE07510D513E}">
  <ds:schemaRefs>
    <ds:schemaRef ds:uri="http://schemas.microsoft.com/office/2006/metadata/properties"/>
    <ds:schemaRef ds:uri="http://schemas.microsoft.com/office/infopath/2007/PartnerControls"/>
    <ds:schemaRef ds:uri="617c40ee-5c5c-40e3-a391-c7a16b9b0308"/>
    <ds:schemaRef ds:uri="http://purl.org/dc/terms/"/>
    <ds:schemaRef ds:uri="548b8a7e-cb9d-4a18-a2f4-6ccb882fc682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A4473BFA-1F45-48BC-850F-5EEE5A65162A}"/>
</file>

<file path=customXml/itemProps3.xml><?xml version="1.0" encoding="utf-8"?>
<ds:datastoreItem xmlns:ds="http://schemas.openxmlformats.org/officeDocument/2006/customXml" ds:itemID="{F3E19908-DD4F-4FE1-9B94-E2C86C30CED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14075</TotalTime>
  <Words>1905</Words>
  <Application>Microsoft Office PowerPoint</Application>
  <PresentationFormat>On-screen Show (16:9)</PresentationFormat>
  <Paragraphs>258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Arial Black</vt:lpstr>
      <vt:lpstr>Calibri</vt:lpstr>
      <vt:lpstr>Courier New</vt:lpstr>
      <vt:lpstr>Georgia</vt:lpstr>
      <vt:lpstr>Gill Sans MT</vt:lpstr>
      <vt:lpstr>NotesESAbold</vt:lpstr>
      <vt:lpstr>Wingdings 3</vt:lpstr>
      <vt:lpstr>Office Theme imec rebranded</vt:lpstr>
      <vt:lpstr>High-density PCB assemblies for space applications :    from evaluation to qualification</vt:lpstr>
      <vt:lpstr>High Density PCB assemblies for space applications</vt:lpstr>
      <vt:lpstr>High Density PCB assemblies for space applications</vt:lpstr>
      <vt:lpstr>High Density PCB assemblies</vt:lpstr>
      <vt:lpstr>High Density PCB assemblies</vt:lpstr>
      <vt:lpstr>High Density PCB assemblies for space applications</vt:lpstr>
      <vt:lpstr>Lessons learnt on microvias</vt:lpstr>
      <vt:lpstr>Lessons learnt on microvias</vt:lpstr>
      <vt:lpstr>Lessons learnt on microvias</vt:lpstr>
      <vt:lpstr>Lessons learnt on microvias</vt:lpstr>
      <vt:lpstr>Follow-up activity on microvias</vt:lpstr>
      <vt:lpstr>Lessons learnt on Core vias</vt:lpstr>
      <vt:lpstr>Lessons learnt on Core vias</vt:lpstr>
      <vt:lpstr>Lessons learnt on Core vias</vt:lpstr>
      <vt:lpstr>Lessons learnt on Core vias</vt:lpstr>
      <vt:lpstr>qualified HDI PCB technology For Space Applications</vt:lpstr>
      <vt:lpstr>qualified HDI PCB technology For Space Applications</vt:lpstr>
      <vt:lpstr>evaluation of Complex HDI TECHNOLOGY</vt:lpstr>
      <vt:lpstr>High Density PCB assemblies for space applications</vt:lpstr>
      <vt:lpstr>High Density PCB assemblies for space applications</vt:lpstr>
      <vt:lpstr>High Density PCB assemblies for space applications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the title slide</dc:title>
  <dc:subject/>
  <dc:creator>IMEC</dc:creator>
  <cp:keywords/>
  <dc:description/>
  <cp:lastModifiedBy>Maarten Cauwe (imec)</cp:lastModifiedBy>
  <cp:revision>571</cp:revision>
  <dcterms:created xsi:type="dcterms:W3CDTF">2015-04-29T12:04:28Z</dcterms:created>
  <dcterms:modified xsi:type="dcterms:W3CDTF">2024-10-17T19:59:13Z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0x010100A3B505F0AAF8854BA7D2674B04F786C6</vt:lpwstr>
  </property>
  <property fmtid="{D5CDD505-2E9C-101B-9397-08002B2CF9AE}" pid="3" name="MSIP_Label_9d03968c-5327-4aba-8636-aa523978c147_Enabled">
    <vt:lpwstr>true</vt:lpwstr>
  </property>
  <property fmtid="{D5CDD505-2E9C-101B-9397-08002B2CF9AE}" pid="4" name="MSIP_Label_9d03968c-5327-4aba-8636-aa523978c147_SetDate">
    <vt:lpwstr>2024-10-17T11:44:30Z</vt:lpwstr>
  </property>
  <property fmtid="{D5CDD505-2E9C-101B-9397-08002B2CF9AE}" pid="5" name="MSIP_Label_9d03968c-5327-4aba-8636-aa523978c147_Method">
    <vt:lpwstr>Privileged</vt:lpwstr>
  </property>
  <property fmtid="{D5CDD505-2E9C-101B-9397-08002B2CF9AE}" pid="6" name="MSIP_Label_9d03968c-5327-4aba-8636-aa523978c147_Name">
    <vt:lpwstr>Restricted - General - Unmarked</vt:lpwstr>
  </property>
  <property fmtid="{D5CDD505-2E9C-101B-9397-08002B2CF9AE}" pid="7" name="MSIP_Label_9d03968c-5327-4aba-8636-aa523978c147_SiteId">
    <vt:lpwstr>a72d5a72-25ee-40f0-9bd1-067cb5b770d4</vt:lpwstr>
  </property>
  <property fmtid="{D5CDD505-2E9C-101B-9397-08002B2CF9AE}" pid="8" name="MSIP_Label_9d03968c-5327-4aba-8636-aa523978c147_ActionId">
    <vt:lpwstr>4dbc53fb-28bf-4597-bfdb-c1934c51c965</vt:lpwstr>
  </property>
  <property fmtid="{D5CDD505-2E9C-101B-9397-08002B2CF9AE}" pid="9" name="MSIP_Label_9d03968c-5327-4aba-8636-aa523978c147_ContentBits">
    <vt:lpwstr>0</vt:lpwstr>
  </property>
</Properties>
</file>